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1.xml" ContentType="application/vnd.openxmlformats-officedocument.drawingml.chartshapes+xml"/>
  <Override PartName="/ppt/notesSlides/notesSlide2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2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3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9"/>
  </p:notesMasterIdLst>
  <p:sldIdLst>
    <p:sldId id="256" r:id="rId2"/>
    <p:sldId id="287" r:id="rId3"/>
    <p:sldId id="298" r:id="rId4"/>
    <p:sldId id="372" r:id="rId5"/>
    <p:sldId id="555" r:id="rId6"/>
    <p:sldId id="556" r:id="rId7"/>
    <p:sldId id="557" r:id="rId8"/>
    <p:sldId id="289" r:id="rId9"/>
    <p:sldId id="540" r:id="rId10"/>
    <p:sldId id="290" r:id="rId11"/>
    <p:sldId id="291" r:id="rId12"/>
    <p:sldId id="292" r:id="rId13"/>
    <p:sldId id="293" r:id="rId14"/>
    <p:sldId id="369" r:id="rId15"/>
    <p:sldId id="370" r:id="rId16"/>
    <p:sldId id="295" r:id="rId17"/>
    <p:sldId id="371" r:id="rId18"/>
    <p:sldId id="296" r:id="rId19"/>
    <p:sldId id="542" r:id="rId20"/>
    <p:sldId id="569" r:id="rId21"/>
    <p:sldId id="570" r:id="rId22"/>
    <p:sldId id="571" r:id="rId23"/>
    <p:sldId id="572" r:id="rId24"/>
    <p:sldId id="573" r:id="rId25"/>
    <p:sldId id="574" r:id="rId26"/>
    <p:sldId id="575" r:id="rId27"/>
    <p:sldId id="576" r:id="rId28"/>
    <p:sldId id="577" r:id="rId29"/>
    <p:sldId id="578" r:id="rId30"/>
    <p:sldId id="579" r:id="rId31"/>
    <p:sldId id="580" r:id="rId32"/>
    <p:sldId id="582" r:id="rId33"/>
    <p:sldId id="543" r:id="rId34"/>
    <p:sldId id="616" r:id="rId35"/>
    <p:sldId id="584" r:id="rId36"/>
    <p:sldId id="617" r:id="rId37"/>
    <p:sldId id="618" r:id="rId38"/>
    <p:sldId id="619" r:id="rId39"/>
    <p:sldId id="620" r:id="rId40"/>
    <p:sldId id="621" r:id="rId41"/>
    <p:sldId id="622" r:id="rId42"/>
    <p:sldId id="623" r:id="rId43"/>
    <p:sldId id="624" r:id="rId44"/>
    <p:sldId id="583" r:id="rId45"/>
    <p:sldId id="544" r:id="rId46"/>
    <p:sldId id="258" r:id="rId47"/>
    <p:sldId id="259" r:id="rId48"/>
    <p:sldId id="260" r:id="rId49"/>
    <p:sldId id="261" r:id="rId50"/>
    <p:sldId id="262" r:id="rId51"/>
    <p:sldId id="545" r:id="rId52"/>
    <p:sldId id="264" r:id="rId53"/>
    <p:sldId id="265" r:id="rId54"/>
    <p:sldId id="266" r:id="rId55"/>
    <p:sldId id="267" r:id="rId56"/>
    <p:sldId id="268" r:id="rId57"/>
    <p:sldId id="269" r:id="rId58"/>
    <p:sldId id="270" r:id="rId59"/>
    <p:sldId id="546" r:id="rId60"/>
    <p:sldId id="523" r:id="rId61"/>
    <p:sldId id="534" r:id="rId62"/>
    <p:sldId id="535" r:id="rId63"/>
    <p:sldId id="526" r:id="rId64"/>
    <p:sldId id="536" r:id="rId65"/>
    <p:sldId id="528" r:id="rId66"/>
    <p:sldId id="537" r:id="rId67"/>
    <p:sldId id="539" r:id="rId68"/>
    <p:sldId id="559" r:id="rId69"/>
    <p:sldId id="560" r:id="rId70"/>
    <p:sldId id="561" r:id="rId71"/>
    <p:sldId id="562" r:id="rId72"/>
    <p:sldId id="563" r:id="rId73"/>
    <p:sldId id="564" r:id="rId74"/>
    <p:sldId id="565" r:id="rId75"/>
    <p:sldId id="566" r:id="rId76"/>
    <p:sldId id="567" r:id="rId77"/>
    <p:sldId id="568" r:id="rId78"/>
    <p:sldId id="548" r:id="rId79"/>
    <p:sldId id="549" r:id="rId80"/>
    <p:sldId id="625" r:id="rId81"/>
    <p:sldId id="626" r:id="rId82"/>
    <p:sldId id="587" r:id="rId83"/>
    <p:sldId id="588" r:id="rId84"/>
    <p:sldId id="586" r:id="rId85"/>
    <p:sldId id="547" r:id="rId86"/>
    <p:sldId id="593" r:id="rId87"/>
    <p:sldId id="594" r:id="rId88"/>
    <p:sldId id="597" r:id="rId89"/>
    <p:sldId id="595" r:id="rId90"/>
    <p:sldId id="603" r:id="rId91"/>
    <p:sldId id="604" r:id="rId92"/>
    <p:sldId id="605" r:id="rId93"/>
    <p:sldId id="550" r:id="rId94"/>
    <p:sldId id="615" r:id="rId95"/>
    <p:sldId id="627" r:id="rId96"/>
    <p:sldId id="628" r:id="rId97"/>
    <p:sldId id="629" r:id="rId98"/>
    <p:sldId id="630" r:id="rId99"/>
    <p:sldId id="631" r:id="rId100"/>
    <p:sldId id="551" r:id="rId101"/>
    <p:sldId id="554" r:id="rId102"/>
    <p:sldId id="304" r:id="rId103"/>
    <p:sldId id="301" r:id="rId104"/>
    <p:sldId id="302" r:id="rId105"/>
    <p:sldId id="305" r:id="rId106"/>
    <p:sldId id="552" r:id="rId107"/>
    <p:sldId id="306" r:id="rId108"/>
    <p:sldId id="634" r:id="rId109"/>
    <p:sldId id="299" r:id="rId110"/>
    <p:sldId id="303" r:id="rId111"/>
    <p:sldId id="297" r:id="rId112"/>
    <p:sldId id="308" r:id="rId113"/>
    <p:sldId id="307" r:id="rId114"/>
    <p:sldId id="558" r:id="rId115"/>
    <p:sldId id="411" r:id="rId116"/>
    <p:sldId id="553" r:id="rId117"/>
    <p:sldId id="321" r:id="rId118"/>
    <p:sldId id="323" r:id="rId119"/>
    <p:sldId id="322" r:id="rId120"/>
    <p:sldId id="608" r:id="rId121"/>
    <p:sldId id="609" r:id="rId122"/>
    <p:sldId id="632" r:id="rId123"/>
    <p:sldId id="600" r:id="rId124"/>
    <p:sldId id="598" r:id="rId125"/>
    <p:sldId id="601" r:id="rId126"/>
    <p:sldId id="590" r:id="rId127"/>
    <p:sldId id="462" r:id="rId128"/>
  </p:sldIdLst>
  <p:sldSz cx="12192000" cy="6858000"/>
  <p:notesSz cx="6808788" cy="9940925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ida Kalasevičienė" initials="VK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513"/>
    <a:srgbClr val="FFCC4A"/>
    <a:srgbClr val="FFCA49"/>
    <a:srgbClr val="FFFF66"/>
    <a:srgbClr val="FEB512"/>
    <a:srgbClr val="FFDF94"/>
    <a:srgbClr val="FEF0CE"/>
    <a:srgbClr val="FEB511"/>
    <a:srgbClr val="FFFF99"/>
    <a:srgbClr val="FFCB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 stiliaus, lentelės tinkleli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Vidutinis stili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 stiliaus, be tinklelio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Šviesus stilius 3 – paryškinimas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Vidutinis stilius 4 – paryškinima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E171933-4619-4E11-9A3F-F7608DF75F80}" styleName="Vidutinis stilius 1 – paryškinima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Vidutinis stilius 2 – paryškinima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eminis stilius 1 – paryškinima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Vidutinis stilius 2 – paryškinima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Šviesus stili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Šviesus stilius 1 – paryškinimas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94632" autoAdjust="0"/>
  </p:normalViewPr>
  <p:slideViewPr>
    <p:cSldViewPr snapToGrid="0">
      <p:cViewPr varScale="1">
        <p:scale>
          <a:sx n="108" d="100"/>
          <a:sy n="108" d="100"/>
        </p:scale>
        <p:origin x="42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3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C:\Users\sandra.bubliauskiene\Desktop\Biudzeto%20pristatym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138888888888889"/>
          <c:y val="0.11805555555555555"/>
          <c:w val="0.81388888888888888"/>
          <c:h val="0.7731481481481481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563-44BA-A7E1-66DBA072D3CF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563-44BA-A7E1-66DBA072D3CF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563-44BA-A7E1-66DBA072D3CF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563-44BA-A7E1-66DBA072D3CF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6563-44BA-A7E1-66DBA072D3CF}"/>
              </c:ext>
            </c:extLst>
          </c:dPt>
          <c:dLbls>
            <c:dLbl>
              <c:idx val="2"/>
              <c:layout>
                <c:manualLayout>
                  <c:x val="-0.11666666666666667"/>
                  <c:y val="9.722222222222222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563-44BA-A7E1-66DBA072D3CF}"/>
                </c:ext>
              </c:extLst>
            </c:dLbl>
            <c:dLbl>
              <c:idx val="3"/>
              <c:layout>
                <c:manualLayout>
                  <c:x val="-0.1111111111111111"/>
                  <c:y val="4.629629629629626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563-44BA-A7E1-66DBA072D3CF}"/>
                </c:ext>
              </c:extLst>
            </c:dLbl>
            <c:dLbl>
              <c:idx val="4"/>
              <c:layout>
                <c:manualLayout>
                  <c:x val="0.13888888888888895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563-44BA-A7E1-66DBA072D3CF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t-L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Lapas6!$A$25:$A$29</c:f>
              <c:strCache>
                <c:ptCount val="5"/>
                <c:pt idx="0">
                  <c:v>Mokesčiai</c:v>
                </c:pt>
                <c:pt idx="1">
                  <c:v>Dotacijos</c:v>
                </c:pt>
                <c:pt idx="2">
                  <c:v>Kitos pajamos</c:v>
                </c:pt>
                <c:pt idx="3">
                  <c:v>Skolintos lėšos</c:v>
                </c:pt>
                <c:pt idx="4">
                  <c:v>Metų pradžios likutis</c:v>
                </c:pt>
              </c:strCache>
            </c:strRef>
          </c:cat>
          <c:val>
            <c:numRef>
              <c:f>Lapas6!$B$25:$B$29</c:f>
              <c:numCache>
                <c:formatCode>#,##0.00</c:formatCode>
                <c:ptCount val="5"/>
                <c:pt idx="0">
                  <c:v>79091</c:v>
                </c:pt>
                <c:pt idx="1">
                  <c:v>75575.399999999994</c:v>
                </c:pt>
                <c:pt idx="2">
                  <c:v>12373.7</c:v>
                </c:pt>
                <c:pt idx="3">
                  <c:v>4160</c:v>
                </c:pt>
                <c:pt idx="4">
                  <c:v>17630.099999999999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563-44BA-A7E1-66DBA072D3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3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tūkst. eurų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2"/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04E-49F1-88C3-D31CD5C4A764}"/>
              </c:ext>
            </c:extLst>
          </c:dPt>
          <c:dPt>
            <c:idx val="1"/>
            <c:bubble3D val="0"/>
            <c:spPr>
              <a:solidFill>
                <a:srgbClr val="FEB512"/>
              </a:solidFill>
              <a:ln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04E-49F1-88C3-D31CD5C4A76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04E-49F1-88C3-D31CD5C4A764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04E-49F1-88C3-D31CD5C4A764}"/>
              </c:ext>
            </c:extLst>
          </c:dPt>
          <c:dPt>
            <c:idx val="4"/>
            <c:bubble3D val="0"/>
            <c:spPr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04E-49F1-88C3-D31CD5C4A76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004E-49F1-88C3-D31CD5C4A764}"/>
              </c:ext>
            </c:extLst>
          </c:dPt>
          <c:dLbls>
            <c:dLbl>
              <c:idx val="1"/>
              <c:layout>
                <c:manualLayout>
                  <c:x val="0.1255369919870519"/>
                  <c:y val="-0.2660671111600448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4E-49F1-88C3-D31CD5C4A764}"/>
                </c:ext>
              </c:extLst>
            </c:dLbl>
            <c:dLbl>
              <c:idx val="2"/>
              <c:layout>
                <c:manualLayout>
                  <c:x val="4.3287559425886753E-2"/>
                  <c:y val="0.1015057006661712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04E-49F1-88C3-D31CD5C4A764}"/>
                </c:ext>
              </c:extLst>
            </c:dLbl>
            <c:dLbl>
              <c:idx val="3"/>
              <c:layout>
                <c:manualLayout>
                  <c:x val="4.7728567915892375E-2"/>
                  <c:y val="0.1175987119415579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04E-49F1-88C3-D31CD5C4A764}"/>
                </c:ext>
              </c:extLst>
            </c:dLbl>
            <c:dLbl>
              <c:idx val="4"/>
              <c:layout>
                <c:manualLayout>
                  <c:x val="2.8627868718553807E-2"/>
                  <c:y val="0.1240383947372590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04E-49F1-88C3-D31CD5C4A764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t-L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Sheet1!$A$3:$A$8</c:f>
              <c:strCache>
                <c:ptCount val="5"/>
                <c:pt idx="0">
                  <c:v>Savivaldybės biudžeto lėšos – 28 567,2 tūkst. Eur</c:v>
                </c:pt>
                <c:pt idx="1">
                  <c:v>Valstybės biudžeto lėšos – 52 804,5 tūkst. Eur</c:v>
                </c:pt>
                <c:pt idx="2">
                  <c:v>Europos sąjungos lėšos – 1 476,7 tūkst. Eur</c:v>
                </c:pt>
                <c:pt idx="3">
                  <c:v>Pajamos už paslaugas – 3 727,5 tūkst. Eur.</c:v>
                </c:pt>
                <c:pt idx="4">
                  <c:v>Kitų šaltinių, skolintos, 2021 m. likučio lėšos – 3 704,7 tūkst. Eur</c:v>
                </c:pt>
              </c:strCache>
            </c:strRef>
          </c:cat>
          <c:val>
            <c:numRef>
              <c:f>Sheet1!$B$3:$B$8</c:f>
              <c:numCache>
                <c:formatCode>#\ ##0.0</c:formatCode>
                <c:ptCount val="6"/>
                <c:pt idx="0">
                  <c:v>28567.200000000001</c:v>
                </c:pt>
                <c:pt idx="1">
                  <c:v>52804.5</c:v>
                </c:pt>
                <c:pt idx="2">
                  <c:v>1476.7</c:v>
                </c:pt>
                <c:pt idx="3">
                  <c:v>3727.5</c:v>
                </c:pt>
                <c:pt idx="4">
                  <c:v>3704.7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04E-49F1-88C3-D31CD5C4A764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E-004E-49F1-88C3-D31CD5C4A76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0-004E-49F1-88C3-D31CD5C4A76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2-004E-49F1-88C3-D31CD5C4A76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4-004E-49F1-88C3-D31CD5C4A76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6-004E-49F1-88C3-D31CD5C4A76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8-004E-49F1-88C3-D31CD5C4A764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Sheet1!$A$3:$A$8</c:f>
              <c:strCache>
                <c:ptCount val="5"/>
                <c:pt idx="0">
                  <c:v>Savivaldybės biudžeto lėšos – 28 567,2 tūkst. Eur</c:v>
                </c:pt>
                <c:pt idx="1">
                  <c:v>Valstybės biudžeto lėšos – 52 804,5 tūkst. Eur</c:v>
                </c:pt>
                <c:pt idx="2">
                  <c:v>Europos sąjungos lėšos – 1 476,7 tūkst. Eur</c:v>
                </c:pt>
                <c:pt idx="3">
                  <c:v>Pajamos už paslaugas – 3 727,5 tūkst. Eur.</c:v>
                </c:pt>
                <c:pt idx="4">
                  <c:v>Kitų šaltinių, skolintos, 2021 m. likučio lėšos – 3 704,7 tūkst. Eur</c:v>
                </c:pt>
              </c:strCache>
            </c:strRef>
          </c:cat>
          <c:val>
            <c:numRef>
              <c:f>Sheet1!$C$3:$C$8</c:f>
              <c:numCache>
                <c:formatCode>General</c:formatCode>
                <c:ptCount val="6"/>
                <c:pt idx="0">
                  <c:v>31.7</c:v>
                </c:pt>
                <c:pt idx="1">
                  <c:v>58.6</c:v>
                </c:pt>
                <c:pt idx="2" formatCode="0.0">
                  <c:v>1.6</c:v>
                </c:pt>
                <c:pt idx="3" formatCode="0.0">
                  <c:v>4.0999999999999996</c:v>
                </c:pt>
                <c:pt idx="4" formatCode="0.0">
                  <c:v>4</c:v>
                </c:pt>
                <c:pt idx="5" formatCode="0">
                  <c:v>99.999999999999986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004E-49F1-88C3-D31CD5C4A76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legendEntry>
        <c:idx val="5"/>
        <c:delete val="1"/>
      </c:legendEntry>
      <c:layout>
        <c:manualLayout>
          <c:xMode val="edge"/>
          <c:yMode val="edge"/>
          <c:x val="1.3350883612988792E-3"/>
          <c:y val="9.6464014684451274E-2"/>
          <c:w val="0.52384022414216547"/>
          <c:h val="0.84834964465041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6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1281981690628531E-2"/>
          <c:y val="9.9346528624665573E-2"/>
          <c:w val="0.94871795813043369"/>
          <c:h val="0.90065355386899448"/>
        </c:manualLayout>
      </c:layout>
      <c:pie3DChart>
        <c:varyColors val="1"/>
        <c:ser>
          <c:idx val="0"/>
          <c:order val="0"/>
          <c:spPr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c:spPr>
          <c:explosion val="7"/>
          <c:dPt>
            <c:idx val="0"/>
            <c:bubble3D val="0"/>
            <c:spPr>
              <a:solidFill>
                <a:srgbClr val="FEB513"/>
              </a:solidFill>
              <a:ln w="25400">
                <a:solidFill>
                  <a:schemeClr val="lt1"/>
                </a:solidFill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1A5-4B16-B00E-18F76A559A57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25400">
                <a:solidFill>
                  <a:schemeClr val="lt1"/>
                </a:solidFill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1A5-4B16-B00E-18F76A559A5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1A5-4B16-B00E-18F76A559A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Sheet1!$A$13:$A$15</c:f>
              <c:strCache>
                <c:ptCount val="3"/>
                <c:pt idx="0">
                  <c:v>Įstaigų lėšos</c:v>
                </c:pt>
                <c:pt idx="1">
                  <c:v>Priemonės</c:v>
                </c:pt>
                <c:pt idx="2">
                  <c:v>Projektai</c:v>
                </c:pt>
              </c:strCache>
            </c:strRef>
          </c:cat>
          <c:val>
            <c:numRef>
              <c:f>Sheet1!$B$13:$B$15</c:f>
              <c:numCache>
                <c:formatCode>#\ ##0.0</c:formatCode>
                <c:ptCount val="3"/>
                <c:pt idx="0">
                  <c:v>79633.7</c:v>
                </c:pt>
                <c:pt idx="1">
                  <c:v>3632.1</c:v>
                </c:pt>
                <c:pt idx="2">
                  <c:v>6931.8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1A5-4B16-B00E-18F76A559A57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91A5-4B16-B00E-18F76A559A5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91A5-4B16-B00E-18F76A559A5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91A5-4B16-B00E-18F76A559A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Sheet1!$A$13:$A$15</c:f>
              <c:strCache>
                <c:ptCount val="3"/>
                <c:pt idx="0">
                  <c:v>Įstaigų lėšos</c:v>
                </c:pt>
                <c:pt idx="1">
                  <c:v>Priemonės</c:v>
                </c:pt>
                <c:pt idx="2">
                  <c:v>Projektai</c:v>
                </c:pt>
              </c:strCache>
            </c:strRef>
          </c:cat>
          <c:val>
            <c:numRef>
              <c:f>Sheet1!$C$13:$C$15</c:f>
              <c:numCache>
                <c:formatCode>General</c:formatCode>
                <c:ptCount val="3"/>
                <c:pt idx="0">
                  <c:v>88.3</c:v>
                </c:pt>
                <c:pt idx="1">
                  <c:v>4</c:v>
                </c:pt>
                <c:pt idx="2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1A5-4B16-B00E-18F76A559A5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1800" b="1" dirty="0">
                <a:latin typeface="Arial" panose="020B0604020202020204" pitchFamily="34" charset="0"/>
                <a:cs typeface="Arial" panose="020B0604020202020204" pitchFamily="34" charset="0"/>
              </a:rPr>
              <a:t>Švietimo</a:t>
            </a:r>
            <a:r>
              <a:rPr lang="lt-LT" sz="18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programos finansavimo pokytis 2017‒2020 m. </a:t>
            </a:r>
          </a:p>
          <a:p>
            <a:pPr>
              <a:defRPr/>
            </a:pPr>
            <a:r>
              <a:rPr lang="lt-LT" sz="1800" b="1" baseline="0" dirty="0">
                <a:latin typeface="Arial" panose="020B0604020202020204" pitchFamily="34" charset="0"/>
                <a:cs typeface="Arial" panose="020B0604020202020204" pitchFamily="34" charset="0"/>
              </a:rPr>
              <a:t>(mln. </a:t>
            </a:r>
            <a:r>
              <a:rPr lang="lt-LT" sz="1800" b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lt-LT" sz="1800" b="1" baseline="0" dirty="0">
                <a:latin typeface="Arial" panose="020B0604020202020204" pitchFamily="34" charset="0"/>
                <a:cs typeface="Arial" panose="020B0604020202020204" pitchFamily="34" charset="0"/>
              </a:rPr>
              <a:t>.)       </a:t>
            </a:r>
            <a:endParaRPr lang="lt-LT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0967617901265526"/>
          <c:y val="3.29736211031175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38541952"/>
        <c:axId val="838544864"/>
        <c:axId val="0"/>
      </c:bar3DChart>
      <c:catAx>
        <c:axId val="838541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t-LT"/>
          </a:p>
        </c:txPr>
        <c:crossAx val="838544864"/>
        <c:crosses val="autoZero"/>
        <c:auto val="1"/>
        <c:lblAlgn val="ctr"/>
        <c:lblOffset val="100"/>
        <c:noMultiLvlLbl val="0"/>
      </c:catAx>
      <c:valAx>
        <c:axId val="838544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lt-LT" sz="1400">
                    <a:latin typeface="Arial" panose="020B0604020202020204" pitchFamily="34" charset="0"/>
                    <a:cs typeface="Arial" panose="020B0604020202020204" pitchFamily="34" charset="0"/>
                  </a:rPr>
                  <a:t>mln. Eur. </a:t>
                </a:r>
              </a:p>
            </c:rich>
          </c:tx>
          <c:layout>
            <c:manualLayout>
              <c:xMode val="edge"/>
              <c:yMode val="edge"/>
              <c:x val="2.491331895614959E-2"/>
              <c:y val="0.433140731509280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lt-L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838541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1800" b="1" dirty="0">
                <a:latin typeface="Arial" panose="020B0604020202020204" pitchFamily="34" charset="0"/>
                <a:cs typeface="Arial" panose="020B0604020202020204" pitchFamily="34" charset="0"/>
              </a:rPr>
              <a:t>Švietimo</a:t>
            </a:r>
            <a:r>
              <a:rPr lang="lt-LT" sz="18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programos finansavimo pokytis 2017‒2020 m. </a:t>
            </a:r>
          </a:p>
          <a:p>
            <a:pPr>
              <a:defRPr/>
            </a:pPr>
            <a:r>
              <a:rPr lang="lt-LT" sz="1800" b="1" baseline="0" dirty="0">
                <a:latin typeface="Arial" panose="020B0604020202020204" pitchFamily="34" charset="0"/>
                <a:cs typeface="Arial" panose="020B0604020202020204" pitchFamily="34" charset="0"/>
              </a:rPr>
              <a:t>(mln. </a:t>
            </a:r>
            <a:r>
              <a:rPr lang="lt-LT" sz="1800" b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lt-LT" sz="1800" b="1" baseline="0" dirty="0">
                <a:latin typeface="Arial" panose="020B0604020202020204" pitchFamily="34" charset="0"/>
                <a:cs typeface="Arial" panose="020B0604020202020204" pitchFamily="34" charset="0"/>
              </a:rPr>
              <a:t>.)       </a:t>
            </a:r>
            <a:endParaRPr lang="lt-LT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0967617901265526"/>
          <c:y val="3.29736211031175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38541952"/>
        <c:axId val="838544864"/>
        <c:axId val="0"/>
      </c:bar3DChart>
      <c:catAx>
        <c:axId val="838541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t-LT"/>
          </a:p>
        </c:txPr>
        <c:crossAx val="838544864"/>
        <c:crosses val="autoZero"/>
        <c:auto val="1"/>
        <c:lblAlgn val="ctr"/>
        <c:lblOffset val="100"/>
        <c:noMultiLvlLbl val="0"/>
      </c:catAx>
      <c:valAx>
        <c:axId val="838544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lt-LT" sz="1400">
                    <a:latin typeface="Arial" panose="020B0604020202020204" pitchFamily="34" charset="0"/>
                    <a:cs typeface="Arial" panose="020B0604020202020204" pitchFamily="34" charset="0"/>
                  </a:rPr>
                  <a:t>mln. Eur. </a:t>
                </a:r>
              </a:p>
            </c:rich>
          </c:tx>
          <c:layout>
            <c:manualLayout>
              <c:xMode val="edge"/>
              <c:yMode val="edge"/>
              <c:x val="2.491331895614959E-2"/>
              <c:y val="0.433140731509280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lt-L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838541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lt-LT" sz="2000" b="1" i="0" u="none" strike="noStrike" kern="1200" spc="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2000" b="1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Švietimo</a:t>
            </a:r>
            <a:r>
              <a:rPr lang="lt-LT" sz="2000" b="1" baseline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įstaigų asignavimai 2021– 2022 m. </a:t>
            </a:r>
          </a:p>
          <a:p>
            <a:pPr>
              <a:defRPr lang="lt-LT" sz="2000" b="1" noProof="0"/>
            </a:pPr>
            <a:r>
              <a:rPr lang="lt-LT" sz="2000" b="1" baseline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(tūkst. Eur)</a:t>
            </a:r>
            <a:endParaRPr lang="lt-LT" sz="2000" b="1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lt-LT" sz="2000" b="1" i="0" u="none" strike="noStrike" kern="1200" spc="0" baseline="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005365328209966"/>
          <c:y val="0.1235965245464813"/>
          <c:w val="0.66530270539183645"/>
          <c:h val="0.7745270273395077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Sheet1!$B$20:$B$21</c:f>
              <c:strCache>
                <c:ptCount val="2"/>
                <c:pt idx="0">
                  <c:v>2021 m.</c:v>
                </c:pt>
                <c:pt idx="1">
                  <c:v>tūkst. eurų</c:v>
                </c:pt>
              </c:strCache>
            </c:strRef>
          </c:tx>
          <c:spPr>
            <a:solidFill>
              <a:srgbClr val="FFDF9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4163012256358551E-3"/>
                  <c:y val="1.22096154471055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05B-4EA4-8B80-AB46418209CF}"/>
                </c:ext>
              </c:extLst>
            </c:dLbl>
            <c:dLbl>
              <c:idx val="1"/>
              <c:layout>
                <c:manualLayout>
                  <c:x val="2.8326024512717101E-3"/>
                  <c:y val="1.7093461625947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05B-4EA4-8B80-AB46418209CF}"/>
                </c:ext>
              </c:extLst>
            </c:dLbl>
            <c:dLbl>
              <c:idx val="2"/>
              <c:layout>
                <c:manualLayout>
                  <c:x val="4.2489036769074616E-3"/>
                  <c:y val="2.1977307804789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05B-4EA4-8B80-AB46418209CF}"/>
                </c:ext>
              </c:extLst>
            </c:dLbl>
            <c:dLbl>
              <c:idx val="3"/>
              <c:layout>
                <c:manualLayout>
                  <c:x val="4.2489036769075656E-3"/>
                  <c:y val="1.7093461625947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05B-4EA4-8B80-AB46418209CF}"/>
                </c:ext>
              </c:extLst>
            </c:dLbl>
            <c:dLbl>
              <c:idx val="4"/>
              <c:layout>
                <c:manualLayout>
                  <c:x val="1.2746711030722696E-2"/>
                  <c:y val="1.0214588805494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05B-4EA4-8B80-AB46418209CF}"/>
                </c:ext>
              </c:extLst>
            </c:dLbl>
            <c:dLbl>
              <c:idx val="5"/>
              <c:layout>
                <c:manualLayout>
                  <c:x val="-1.4163012256359071E-3"/>
                  <c:y val="7.66094160412069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05B-4EA4-8B80-AB46418209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Sheet1!$A$22:$A$28</c:f>
              <c:strCache>
                <c:ptCount val="7"/>
                <c:pt idx="0">
                  <c:v>Ikimokyklinio ugdymo įstaigos</c:v>
                </c:pt>
                <c:pt idx="1">
                  <c:v>Pradinės mokyklos</c:v>
                </c:pt>
                <c:pt idx="2">
                  <c:v>Progimnazijos ir pagrindinės mokyklos</c:v>
                </c:pt>
                <c:pt idx="3">
                  <c:v>Gimnazijos</c:v>
                </c:pt>
                <c:pt idx="4">
                  <c:v>NVŠ mokyklos</c:v>
                </c:pt>
                <c:pt idx="5">
                  <c:v>Nevalstybinės (viešosios) įstaigos</c:v>
                </c:pt>
                <c:pt idx="6">
                  <c:v>Švietimo pagalbos įstaigos</c:v>
                </c:pt>
              </c:strCache>
            </c:strRef>
          </c:cat>
          <c:val>
            <c:numRef>
              <c:f>Sheet1!$B$22:$B$28</c:f>
              <c:numCache>
                <c:formatCode>#\ ##0.0</c:formatCode>
                <c:ptCount val="7"/>
                <c:pt idx="0">
                  <c:v>19579.2</c:v>
                </c:pt>
                <c:pt idx="1">
                  <c:v>1326.8</c:v>
                </c:pt>
                <c:pt idx="2">
                  <c:v>27540.7</c:v>
                </c:pt>
                <c:pt idx="3">
                  <c:v>12793</c:v>
                </c:pt>
                <c:pt idx="4">
                  <c:v>4660.7</c:v>
                </c:pt>
                <c:pt idx="5">
                  <c:v>1290.2</c:v>
                </c:pt>
                <c:pt idx="6">
                  <c:v>2183.1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5B-4EA4-8B80-AB46418209CF}"/>
            </c:ext>
          </c:extLst>
        </c:ser>
        <c:ser>
          <c:idx val="1"/>
          <c:order val="1"/>
          <c:tx>
            <c:strRef>
              <c:f>Sheet1!$C$20:$C$21</c:f>
              <c:strCache>
                <c:ptCount val="2"/>
                <c:pt idx="0">
                  <c:v>2022 m.</c:v>
                </c:pt>
                <c:pt idx="1">
                  <c:v>tūkst. eurų</c:v>
                </c:pt>
              </c:strCache>
            </c:strRef>
          </c:tx>
          <c:spPr>
            <a:solidFill>
              <a:srgbClr val="FEB512"/>
            </a:solidFill>
            <a:ln>
              <a:noFill/>
            </a:ln>
            <a:effectLst/>
            <a:sp3d/>
          </c:spPr>
          <c:invertIfNegative val="0"/>
          <c:dLbls>
            <c:dLbl>
              <c:idx val="4"/>
              <c:layout>
                <c:manualLayout>
                  <c:x val="7.0815061281792237E-3"/>
                  <c:y val="-1.0214588805494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05B-4EA4-8B80-AB46418209CF}"/>
                </c:ext>
              </c:extLst>
            </c:dLbl>
            <c:dLbl>
              <c:idx val="6"/>
              <c:layout>
                <c:manualLayout>
                  <c:x val="0"/>
                  <c:y val="-2.2982824812362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5B-4EA4-8B80-AB46418209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Sheet1!$A$22:$A$28</c:f>
              <c:strCache>
                <c:ptCount val="7"/>
                <c:pt idx="0">
                  <c:v>Ikimokyklinio ugdymo įstaigos</c:v>
                </c:pt>
                <c:pt idx="1">
                  <c:v>Pradinės mokyklos</c:v>
                </c:pt>
                <c:pt idx="2">
                  <c:v>Progimnazijos ir pagrindinės mokyklos</c:v>
                </c:pt>
                <c:pt idx="3">
                  <c:v>Gimnazijos</c:v>
                </c:pt>
                <c:pt idx="4">
                  <c:v>NVŠ mokyklos</c:v>
                </c:pt>
                <c:pt idx="5">
                  <c:v>Nevalstybinės (viešosios) įstaigos</c:v>
                </c:pt>
                <c:pt idx="6">
                  <c:v>Švietimo pagalbos įstaigos</c:v>
                </c:pt>
              </c:strCache>
            </c:strRef>
          </c:cat>
          <c:val>
            <c:numRef>
              <c:f>Sheet1!$C$22:$C$28</c:f>
              <c:numCache>
                <c:formatCode>#\ ##0.0</c:formatCode>
                <c:ptCount val="7"/>
                <c:pt idx="0">
                  <c:v>22452.1</c:v>
                </c:pt>
                <c:pt idx="1">
                  <c:v>1414.4</c:v>
                </c:pt>
                <c:pt idx="2">
                  <c:v>32044</c:v>
                </c:pt>
                <c:pt idx="3">
                  <c:v>15899.2</c:v>
                </c:pt>
                <c:pt idx="4">
                  <c:v>5093.5</c:v>
                </c:pt>
                <c:pt idx="5">
                  <c:v>1302</c:v>
                </c:pt>
                <c:pt idx="6">
                  <c:v>1511.5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5B-4EA4-8B80-AB46418209C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44674319"/>
        <c:axId val="1444660591"/>
        <c:axId val="0"/>
      </c:bar3DChart>
      <c:catAx>
        <c:axId val="14446743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t-LT"/>
          </a:p>
        </c:txPr>
        <c:crossAx val="1444660591"/>
        <c:crosses val="autoZero"/>
        <c:auto val="1"/>
        <c:lblAlgn val="ctr"/>
        <c:lblOffset val="100"/>
        <c:noMultiLvlLbl val="0"/>
      </c:catAx>
      <c:valAx>
        <c:axId val="14446605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4446743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561152262530055"/>
          <c:y val="0.9519033444540177"/>
          <c:w val="0.55993547019360623"/>
          <c:h val="4.56547324565611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Lapas1!$B$1</c:f>
              <c:strCache>
                <c:ptCount val="1"/>
                <c:pt idx="0">
                  <c:v>Stulpelis1</c:v>
                </c:pt>
              </c:strCache>
            </c:strRef>
          </c:tx>
          <c:spPr>
            <a:solidFill>
              <a:srgbClr val="FFFF00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689-4E82-ABA3-948B199B2AF0}"/>
              </c:ext>
            </c:extLst>
          </c:dPt>
          <c:dPt>
            <c:idx val="1"/>
            <c:bubble3D val="0"/>
            <c:spPr>
              <a:solidFill>
                <a:srgbClr val="FEB51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689-4E82-ABA3-948B199B2AF0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689-4E82-ABA3-948B199B2AF0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89-4E82-ABA3-948B199B2AF0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89-4E82-ABA3-948B199B2AF0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89-4E82-ABA3-948B199B2A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t-L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Lapas1!$A$2:$A$4</c:f>
              <c:strCache>
                <c:ptCount val="3"/>
                <c:pt idx="0">
                  <c:v>Investiciniai projektai</c:v>
                </c:pt>
                <c:pt idx="1">
                  <c:v>Veikla</c:v>
                </c:pt>
                <c:pt idx="2">
                  <c:v>Visuomenės sveikatos priežiūra</c:v>
                </c:pt>
              </c:strCache>
            </c:strRef>
          </c:cat>
          <c:val>
            <c:numRef>
              <c:f>Lapas1!$B$2:$B$4</c:f>
              <c:numCache>
                <c:formatCode>#\ ##0.0</c:formatCode>
                <c:ptCount val="3"/>
                <c:pt idx="0">
                  <c:v>954.6</c:v>
                </c:pt>
                <c:pt idx="1">
                  <c:v>486.6</c:v>
                </c:pt>
                <c:pt idx="2">
                  <c:v>1414.6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89-4E82-ABA3-948B199B2A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931067195298164"/>
          <c:y val="0.31164043763750732"/>
          <c:w val="0.3388426925381432"/>
          <c:h val="0.417302265039861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dirty="0"/>
              <a:t>Asignavimai 2020 - 2022 metais</a:t>
            </a:r>
          </a:p>
          <a:p>
            <a:pPr>
              <a:defRPr/>
            </a:pPr>
            <a:r>
              <a:rPr lang="lt-LT" dirty="0"/>
              <a:t>pagal finansavimo šaltinius (tūkst. Eur)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Savivaldybės biudžetas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9585798816568046E-2"/>
                  <c:y val="-1.6687526074259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CF5-43AC-864D-5AFF999E6781}"/>
                </c:ext>
              </c:extLst>
            </c:dLbl>
            <c:dLbl>
              <c:idx val="1"/>
              <c:layout>
                <c:manualLayout>
                  <c:x val="-2.9585798816568139E-2"/>
                  <c:y val="-8.3437630371297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11-441B-A04D-72F9039E81D0}"/>
                </c:ext>
              </c:extLst>
            </c:dLbl>
            <c:dLbl>
              <c:idx val="2"/>
              <c:layout>
                <c:manualLayout>
                  <c:x val="-2.465483234714004E-2"/>
                  <c:y val="-1.2515644555694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11-441B-A04D-72F9039E81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Sheet1!$B$2:$D$2</c:f>
              <c:numCache>
                <c:formatCode>#\ ##0.0</c:formatCode>
                <c:ptCount val="3"/>
                <c:pt idx="0">
                  <c:v>9730.2999999999993</c:v>
                </c:pt>
                <c:pt idx="1">
                  <c:v>11873.8</c:v>
                </c:pt>
                <c:pt idx="2">
                  <c:v>11793.5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611-441B-A04D-72F9039E81D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Valstybės biudžetas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4438944128903881E-3"/>
                  <c:y val="-3.73908565201183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611-441B-A04D-72F9039E81D0}"/>
                </c:ext>
              </c:extLst>
            </c:dLbl>
            <c:dLbl>
              <c:idx val="1"/>
              <c:layout>
                <c:manualLayout>
                  <c:x val="-5.2942183546691198E-17"/>
                  <c:y val="-2.3009757858534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611-441B-A04D-72F9039E81D0}"/>
                </c:ext>
              </c:extLst>
            </c:dLbl>
            <c:dLbl>
              <c:idx val="2"/>
              <c:layout>
                <c:manualLayout>
                  <c:x val="0"/>
                  <c:y val="-3.4595499819059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611-441B-A04D-72F9039E81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Sheet1!$B$3:$D$3</c:f>
              <c:numCache>
                <c:formatCode>#\ ##0.0</c:formatCode>
                <c:ptCount val="3"/>
                <c:pt idx="0">
                  <c:v>30912.799999999999</c:v>
                </c:pt>
                <c:pt idx="1">
                  <c:v>31321</c:v>
                </c:pt>
                <c:pt idx="2">
                  <c:v>34374.6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611-441B-A04D-72F9039E81D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Europos Sąjungos lėšos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051282051282007E-2"/>
                  <c:y val="-3.7546933667083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11-441B-A04D-72F9039E81D0}"/>
                </c:ext>
              </c:extLst>
            </c:dLbl>
            <c:dLbl>
              <c:idx val="1"/>
              <c:layout>
                <c:manualLayout>
                  <c:x val="3.2051282051281958E-2"/>
                  <c:y val="-3.3375052148518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611-441B-A04D-72F9039E81D0}"/>
                </c:ext>
              </c:extLst>
            </c:dLbl>
            <c:dLbl>
              <c:idx val="2"/>
              <c:layout>
                <c:manualLayout>
                  <c:x val="3.2051282051282048E-2"/>
                  <c:y val="-3.3375052148518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611-441B-A04D-72F9039E81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Sheet1!$B$4:$D$4</c:f>
              <c:numCache>
                <c:formatCode>#\ ##0.0</c:formatCode>
                <c:ptCount val="3"/>
                <c:pt idx="0">
                  <c:v>1383.2</c:v>
                </c:pt>
                <c:pt idx="1">
                  <c:v>1844.5</c:v>
                </c:pt>
                <c:pt idx="2">
                  <c:v>2706.8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611-441B-A04D-72F9039E81D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Įstaigos pajamų lėšos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051282051282048E-2"/>
                  <c:y val="-4.1718815185648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611-441B-A04D-72F9039E81D0}"/>
                </c:ext>
              </c:extLst>
            </c:dLbl>
            <c:dLbl>
              <c:idx val="1"/>
              <c:layout>
                <c:manualLayout>
                  <c:x val="3.2051282051282048E-2"/>
                  <c:y val="-4.1718815185648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611-441B-A04D-72F9039E81D0}"/>
                </c:ext>
              </c:extLst>
            </c:dLbl>
            <c:dLbl>
              <c:idx val="2"/>
              <c:layout>
                <c:manualLayout>
                  <c:x val="2.7120315581854043E-2"/>
                  <c:y val="-4.1718815185648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611-441B-A04D-72F9039E81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Sheet1!$B$5:$D$5</c:f>
              <c:numCache>
                <c:formatCode>#\ ##0.0</c:formatCode>
                <c:ptCount val="3"/>
                <c:pt idx="0">
                  <c:v>781.8</c:v>
                </c:pt>
                <c:pt idx="1">
                  <c:v>818.6</c:v>
                </c:pt>
                <c:pt idx="2">
                  <c:v>595.4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611-441B-A04D-72F9039E81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7773056"/>
        <c:axId val="317370288"/>
        <c:axId val="0"/>
      </c:bar3DChart>
      <c:catAx>
        <c:axId val="317773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t-LT"/>
          </a:p>
        </c:txPr>
        <c:crossAx val="317370288"/>
        <c:crosses val="autoZero"/>
        <c:auto val="1"/>
        <c:lblAlgn val="ctr"/>
        <c:lblOffset val="100"/>
        <c:noMultiLvlLbl val="0"/>
      </c:catAx>
      <c:valAx>
        <c:axId val="317370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317773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shade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A42A-446E-929A-08E0F31016BD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A42A-446E-929A-08E0F31016BD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A42A-446E-929A-08E0F31016BD}"/>
              </c:ext>
            </c:extLst>
          </c:dPt>
          <c:dLbls>
            <c:dLbl>
              <c:idx val="0"/>
              <c:layout>
                <c:manualLayout>
                  <c:x val="3.3895306059322818E-3"/>
                  <c:y val="3.092441372533161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lt-L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791829054431088"/>
                      <c:h val="0.213242100967562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42A-446E-929A-08E0F31016B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lt-LT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93176972281455"/>
                      <c:h val="0.147544040862223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42A-446E-929A-08E0F31016BD}"/>
                </c:ext>
              </c:extLst>
            </c:dLbl>
            <c:dLbl>
              <c:idx val="2"/>
              <c:layout>
                <c:manualLayout>
                  <c:x val="1.9815580980694525E-2"/>
                  <c:y val="3.092441372533161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lt-L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040597182657376"/>
                      <c:h val="0.213242100967562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42A-446E-929A-08E0F31016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Lapas6!$L$3:$L$5</c:f>
              <c:strCache>
                <c:ptCount val="3"/>
                <c:pt idx="0">
                  <c:v>Investiciniai projektai</c:v>
                </c:pt>
                <c:pt idx="1">
                  <c:v>Veiklai</c:v>
                </c:pt>
                <c:pt idx="2">
                  <c:v>Biudžetinėms įstaigoms</c:v>
                </c:pt>
              </c:strCache>
            </c:strRef>
          </c:cat>
          <c:val>
            <c:numRef>
              <c:f>Lapas6!$O$3:$O$5</c:f>
              <c:numCache>
                <c:formatCode>#\ ##0.0</c:formatCode>
                <c:ptCount val="3"/>
                <c:pt idx="0">
                  <c:v>42298.8</c:v>
                </c:pt>
                <c:pt idx="1">
                  <c:v>44230</c:v>
                </c:pt>
                <c:pt idx="2">
                  <c:v>102301.49999999999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42A-446E-929A-08E0F31016BD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1"/>
          <c:order val="1"/>
          <c:tx>
            <c:strRef>
              <c:f>Lapas6!$N$2</c:f>
              <c:strCache>
                <c:ptCount val="1"/>
                <c:pt idx="0">
                  <c:v>2021 m.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Lapas6!$L$3:$L$5</c:f>
              <c:strCache>
                <c:ptCount val="3"/>
                <c:pt idx="0">
                  <c:v>Investiciniai projektai</c:v>
                </c:pt>
                <c:pt idx="1">
                  <c:v>Veiklai</c:v>
                </c:pt>
                <c:pt idx="2">
                  <c:v>Biudžetinėms įstaigoms</c:v>
                </c:pt>
              </c:strCache>
            </c:strRef>
          </c:cat>
          <c:val>
            <c:numRef>
              <c:f>Lapas6!$N$3:$N$5</c:f>
              <c:numCache>
                <c:formatCode>#\ ##0.0</c:formatCode>
                <c:ptCount val="3"/>
                <c:pt idx="0">
                  <c:v>50580.600000000006</c:v>
                </c:pt>
                <c:pt idx="1">
                  <c:v>37486.800000000003</c:v>
                </c:pt>
                <c:pt idx="2">
                  <c:v>86374.7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6D-480A-B8BE-2AB8F95E5C05}"/>
            </c:ext>
          </c:extLst>
        </c:ser>
        <c:ser>
          <c:idx val="2"/>
          <c:order val="2"/>
          <c:tx>
            <c:strRef>
              <c:f>Lapas6!$O$2</c:f>
              <c:strCache>
                <c:ptCount val="1"/>
                <c:pt idx="0">
                  <c:v>2022 m.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val>
            <c:numRef>
              <c:f>Lapas6!$O$3:$O$5</c:f>
              <c:numCache>
                <c:formatCode>#\ ##0.0</c:formatCode>
                <c:ptCount val="3"/>
                <c:pt idx="0">
                  <c:v>42298.8</c:v>
                </c:pt>
                <c:pt idx="1">
                  <c:v>44230</c:v>
                </c:pt>
                <c:pt idx="2">
                  <c:v>102301.49999999999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6D-480A-B8BE-2AB8F95E5C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19956024"/>
        <c:axId val="519956352"/>
        <c:axId val="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Lapas6!$M$2</c15:sqref>
                        </c15:formulaRef>
                      </c:ext>
                    </c:extLst>
                    <c:strCache>
                      <c:ptCount val="1"/>
                      <c:pt idx="0">
                        <c:v>2020 m. 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Lapas6!$L$3:$L$5</c15:sqref>
                        </c15:formulaRef>
                      </c:ext>
                    </c:extLst>
                    <c:strCache>
                      <c:ptCount val="3"/>
                      <c:pt idx="0">
                        <c:v>Investiciniai projektai</c:v>
                      </c:pt>
                      <c:pt idx="1">
                        <c:v>Veiklai</c:v>
                      </c:pt>
                      <c:pt idx="2">
                        <c:v>Biudžetinėms įstaigoms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Lapas6!$M$3:$M$5</c15:sqref>
                        </c15:formulaRef>
                      </c:ext>
                    </c:extLst>
                    <c:numCache>
                      <c:formatCode>#\ ##0.0</c:formatCode>
                      <c:ptCount val="3"/>
                      <c:pt idx="0">
                        <c:v>42097</c:v>
                      </c:pt>
                      <c:pt idx="1">
                        <c:v>31527.4</c:v>
                      </c:pt>
                      <c:pt idx="2">
                        <c:v>80450.2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7E6D-480A-B8BE-2AB8F95E5C05}"/>
                  </c:ext>
                </c:extLst>
              </c15:ser>
            </c15:filteredBarSeries>
          </c:ext>
        </c:extLst>
      </c:bar3DChart>
      <c:catAx>
        <c:axId val="519956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519956352"/>
        <c:crosses val="autoZero"/>
        <c:auto val="1"/>
        <c:lblAlgn val="ctr"/>
        <c:lblOffset val="100"/>
        <c:noMultiLvlLbl val="0"/>
      </c:catAx>
      <c:valAx>
        <c:axId val="519956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5199560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t-LT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A1-4D7A-9B4F-CC4A6E9EF9B3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A1-4D7A-9B4F-CC4A6E9EF9B3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6A1-4D7A-9B4F-CC4A6E9EF9B3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6A1-4D7A-9B4F-CC4A6E9EF9B3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6A1-4D7A-9B4F-CC4A6E9EF9B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t-L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Lapas6!$R$3:$R$7</c:f>
              <c:strCache>
                <c:ptCount val="5"/>
                <c:pt idx="0">
                  <c:v>Savivaldybės biudžeto lėšos</c:v>
                </c:pt>
                <c:pt idx="1">
                  <c:v>Valstybės biudžeto lėšos</c:v>
                </c:pt>
                <c:pt idx="2">
                  <c:v>Europos sąjungos lėšos</c:v>
                </c:pt>
                <c:pt idx="3">
                  <c:v>Skolintos lėšos</c:v>
                </c:pt>
                <c:pt idx="4">
                  <c:v>Įstaigų pajamų lėšos</c:v>
                </c:pt>
              </c:strCache>
            </c:strRef>
          </c:cat>
          <c:val>
            <c:numRef>
              <c:f>Lapas6!$U$3:$U$7</c:f>
              <c:numCache>
                <c:formatCode>#\ ##0.0</c:formatCode>
                <c:ptCount val="5"/>
                <c:pt idx="0">
                  <c:v>104226.1</c:v>
                </c:pt>
                <c:pt idx="1">
                  <c:v>65432.199999999983</c:v>
                </c:pt>
                <c:pt idx="2">
                  <c:v>10143.299999999999</c:v>
                </c:pt>
                <c:pt idx="3">
                  <c:v>4160</c:v>
                </c:pt>
                <c:pt idx="4">
                  <c:v>4868.7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6A1-4D7A-9B4F-CC4A6E9EF9B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Lapas6!$T$2</c:f>
              <c:strCache>
                <c:ptCount val="1"/>
                <c:pt idx="0">
                  <c:v>2021 m.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Lapas6!$R$3:$R$7</c:f>
              <c:strCache>
                <c:ptCount val="5"/>
                <c:pt idx="0">
                  <c:v>Savivaldybės biudžeto lėšos</c:v>
                </c:pt>
                <c:pt idx="1">
                  <c:v>Valstybės biudžeto lėšos</c:v>
                </c:pt>
                <c:pt idx="2">
                  <c:v>Europos sąjungos lėšos</c:v>
                </c:pt>
                <c:pt idx="3">
                  <c:v>Skolintos lėšos</c:v>
                </c:pt>
                <c:pt idx="4">
                  <c:v>Įstaigų pajamų lėšos</c:v>
                </c:pt>
              </c:strCache>
            </c:strRef>
          </c:cat>
          <c:val>
            <c:numRef>
              <c:f>Lapas6!$T$3:$T$7</c:f>
              <c:numCache>
                <c:formatCode>#\ ##0.0</c:formatCode>
                <c:ptCount val="5"/>
                <c:pt idx="0">
                  <c:v>86324</c:v>
                </c:pt>
                <c:pt idx="1">
                  <c:v>62302.2</c:v>
                </c:pt>
                <c:pt idx="2">
                  <c:v>15359.2</c:v>
                </c:pt>
                <c:pt idx="3">
                  <c:v>5883.3</c:v>
                </c:pt>
                <c:pt idx="4">
                  <c:v>4573.3999999999996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35-4B77-B127-8DBC9944AB9E}"/>
            </c:ext>
          </c:extLst>
        </c:ser>
        <c:ser>
          <c:idx val="1"/>
          <c:order val="1"/>
          <c:tx>
            <c:strRef>
              <c:f>Lapas6!$U$2</c:f>
              <c:strCache>
                <c:ptCount val="1"/>
                <c:pt idx="0">
                  <c:v>2022 m.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Lapas6!$R$3:$R$7</c:f>
              <c:strCache>
                <c:ptCount val="5"/>
                <c:pt idx="0">
                  <c:v>Savivaldybės biudžeto lėšos</c:v>
                </c:pt>
                <c:pt idx="1">
                  <c:v>Valstybės biudžeto lėšos</c:v>
                </c:pt>
                <c:pt idx="2">
                  <c:v>Europos sąjungos lėšos</c:v>
                </c:pt>
                <c:pt idx="3">
                  <c:v>Skolintos lėšos</c:v>
                </c:pt>
                <c:pt idx="4">
                  <c:v>Įstaigų pajamų lėšos</c:v>
                </c:pt>
              </c:strCache>
            </c:strRef>
          </c:cat>
          <c:val>
            <c:numRef>
              <c:f>Lapas6!$U$3:$U$7</c:f>
              <c:numCache>
                <c:formatCode>#\ ##0.0</c:formatCode>
                <c:ptCount val="5"/>
                <c:pt idx="0">
                  <c:v>104226.1</c:v>
                </c:pt>
                <c:pt idx="1">
                  <c:v>65432.199999999983</c:v>
                </c:pt>
                <c:pt idx="2">
                  <c:v>10143.299999999999</c:v>
                </c:pt>
                <c:pt idx="3">
                  <c:v>4160</c:v>
                </c:pt>
                <c:pt idx="4">
                  <c:v>4868.7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35-4B77-B127-8DBC9944AB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7693912"/>
        <c:axId val="567694240"/>
      </c:barChart>
      <c:catAx>
        <c:axId val="567693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567694240"/>
        <c:crosses val="autoZero"/>
        <c:auto val="1"/>
        <c:lblAlgn val="ctr"/>
        <c:lblOffset val="100"/>
        <c:noMultiLvlLbl val="0"/>
      </c:catAx>
      <c:valAx>
        <c:axId val="567694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5676939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t-LT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Lapas3!$B$7:$B$17</c:f>
              <c:strCache>
                <c:ptCount val="11"/>
                <c:pt idx="0">
                  <c:v>Miesto urbanistinės plėtros programa</c:v>
                </c:pt>
                <c:pt idx="1">
                  <c:v>Kultūros plėtros programa</c:v>
                </c:pt>
                <c:pt idx="2">
                  <c:v>Aplinkos apsaugos programa</c:v>
                </c:pt>
                <c:pt idx="3">
                  <c:v>Miesto infrastruktūros objektų priežiūros, modernizavimo ir plėtros programa</c:v>
                </c:pt>
                <c:pt idx="4">
                  <c:v>Miesto ekonominės plėtros programa</c:v>
                </c:pt>
                <c:pt idx="5">
                  <c:v>Savivaldybės turto valdymo ir privatizavimo programa</c:v>
                </c:pt>
                <c:pt idx="6">
                  <c:v>Sporto plėtros programa</c:v>
                </c:pt>
                <c:pt idx="7">
                  <c:v>Švietimo prieinamumo ir kokybės užtikrinimo programa</c:v>
                </c:pt>
                <c:pt idx="8">
                  <c:v>Bendruomenės sveikatinimo programa</c:v>
                </c:pt>
                <c:pt idx="9">
                  <c:v>Socialinės paramos įgyvendinimo programa</c:v>
                </c:pt>
                <c:pt idx="10">
                  <c:v>Savivaldybės veiklos programa</c:v>
                </c:pt>
              </c:strCache>
            </c:strRef>
          </c:cat>
          <c:val>
            <c:numRef>
              <c:f>Lapas3!$E$7:$E$17</c:f>
              <c:numCache>
                <c:formatCode>#\ ##0.0</c:formatCode>
                <c:ptCount val="11"/>
                <c:pt idx="0">
                  <c:v>1258.4000000000001</c:v>
                </c:pt>
                <c:pt idx="1">
                  <c:v>8675.6</c:v>
                </c:pt>
                <c:pt idx="2">
                  <c:v>5831.2</c:v>
                </c:pt>
                <c:pt idx="3">
                  <c:v>30716.400000000001</c:v>
                </c:pt>
                <c:pt idx="4">
                  <c:v>4407.2</c:v>
                </c:pt>
                <c:pt idx="5">
                  <c:v>2009.8</c:v>
                </c:pt>
                <c:pt idx="6">
                  <c:v>7711</c:v>
                </c:pt>
                <c:pt idx="7">
                  <c:v>90280.6</c:v>
                </c:pt>
                <c:pt idx="8">
                  <c:v>2855.8</c:v>
                </c:pt>
                <c:pt idx="9">
                  <c:v>49470.400000000001</c:v>
                </c:pt>
                <c:pt idx="10">
                  <c:v>18721.5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E2-45CA-B466-F279A5E965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31277464"/>
        <c:axId val="531274184"/>
      </c:barChart>
      <c:catAx>
        <c:axId val="531277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t-LT"/>
          </a:p>
        </c:txPr>
        <c:crossAx val="531274184"/>
        <c:crosses val="autoZero"/>
        <c:auto val="1"/>
        <c:lblAlgn val="ctr"/>
        <c:lblOffset val="100"/>
        <c:noMultiLvlLbl val="0"/>
      </c:catAx>
      <c:valAx>
        <c:axId val="531274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531277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lt-LT" sz="1800">
                <a:latin typeface="Arial" panose="020B0604020202020204" pitchFamily="34" charset="0"/>
                <a:cs typeface="Arial" panose="020B0604020202020204" pitchFamily="34" charset="0"/>
              </a:rPr>
              <a:t>Kultūros plėtros programos finansavimas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lt-L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Lapas1!$A$2:$A$6</c:f>
              <c:strCache>
                <c:ptCount val="5"/>
                <c:pt idx="0">
                  <c:v>Užtikrinti miesto kultūrinio gyvenimo gyvybingumą, ugdyti ir skatinti miesto gyventojų ir jaunimo pilietinį aktyvumą bei tautinį sąmoningumą</c:v>
                </c:pt>
                <c:pt idx="1">
                  <c:v>Užtikrinti kultūros įstaigų veiklą</c:v>
                </c:pt>
                <c:pt idx="2">
                  <c:v>Modernizuoti kultūros infrastruktūrą</c:v>
                </c:pt>
                <c:pt idx="3">
                  <c:v>Stiprinti miesto įvaizdį plėtojant turizmo sektorių</c:v>
                </c:pt>
                <c:pt idx="4">
                  <c:v>Viso</c:v>
                </c:pt>
              </c:strCache>
            </c:strRef>
          </c:cat>
          <c:val>
            <c:numRef>
              <c:f>Lapas1!$B$2:$B$6</c:f>
              <c:numCache>
                <c:formatCode>#\ ##0.0</c:formatCode>
                <c:ptCount val="5"/>
                <c:pt idx="0">
                  <c:v>660</c:v>
                </c:pt>
                <c:pt idx="1">
                  <c:v>3960.3</c:v>
                </c:pt>
                <c:pt idx="2">
                  <c:v>4918.8999999999996</c:v>
                </c:pt>
                <c:pt idx="3">
                  <c:v>511.8</c:v>
                </c:pt>
                <c:pt idx="4">
                  <c:v>10051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B2-4CB8-AC3D-0097014D7F9D}"/>
            </c:ext>
          </c:extLst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Lapas1!$A$2:$A$6</c:f>
              <c:strCache>
                <c:ptCount val="5"/>
                <c:pt idx="0">
                  <c:v>Užtikrinti miesto kultūrinio gyvenimo gyvybingumą, ugdyti ir skatinti miesto gyventojų ir jaunimo pilietinį aktyvumą bei tautinį sąmoningumą</c:v>
                </c:pt>
                <c:pt idx="1">
                  <c:v>Užtikrinti kultūros įstaigų veiklą</c:v>
                </c:pt>
                <c:pt idx="2">
                  <c:v>Modernizuoti kultūros infrastruktūrą</c:v>
                </c:pt>
                <c:pt idx="3">
                  <c:v>Stiprinti miesto įvaizdį plėtojant turizmo sektorių</c:v>
                </c:pt>
                <c:pt idx="4">
                  <c:v>Viso</c:v>
                </c:pt>
              </c:strCache>
            </c:strRef>
          </c:cat>
          <c:val>
            <c:numRef>
              <c:f>Lapas1!$C$2:$C$6</c:f>
              <c:numCache>
                <c:formatCode>#\ ##0.0</c:formatCode>
                <c:ptCount val="5"/>
                <c:pt idx="0">
                  <c:v>615.70000000000005</c:v>
                </c:pt>
                <c:pt idx="1">
                  <c:v>4806.3</c:v>
                </c:pt>
                <c:pt idx="2">
                  <c:v>2927.7</c:v>
                </c:pt>
                <c:pt idx="3">
                  <c:v>325.89999999999998</c:v>
                </c:pt>
                <c:pt idx="4">
                  <c:v>8675.6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B2-4CB8-AC3D-0097014D7F9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67701016"/>
        <c:axId val="467701344"/>
      </c:barChart>
      <c:catAx>
        <c:axId val="467701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t-LT"/>
          </a:p>
        </c:txPr>
        <c:crossAx val="467701344"/>
        <c:crosses val="autoZero"/>
        <c:auto val="1"/>
        <c:lblAlgn val="r"/>
        <c:lblOffset val="100"/>
        <c:noMultiLvlLbl val="0"/>
      </c:catAx>
      <c:valAx>
        <c:axId val="46770134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crossAx val="467701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1800" b="1" dirty="0">
                <a:latin typeface="Arial" panose="020B0604020202020204" pitchFamily="34" charset="0"/>
                <a:cs typeface="Arial" panose="020B0604020202020204" pitchFamily="34" charset="0"/>
              </a:rPr>
              <a:t>Švietimo</a:t>
            </a:r>
            <a:r>
              <a:rPr lang="lt-LT" sz="18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programos finansavimo pokytis 2017‒2020 m. </a:t>
            </a:r>
          </a:p>
          <a:p>
            <a:pPr>
              <a:defRPr/>
            </a:pPr>
            <a:r>
              <a:rPr lang="lt-LT" sz="1800" b="1" baseline="0" dirty="0">
                <a:latin typeface="Arial" panose="020B0604020202020204" pitchFamily="34" charset="0"/>
                <a:cs typeface="Arial" panose="020B0604020202020204" pitchFamily="34" charset="0"/>
              </a:rPr>
              <a:t>(mln. </a:t>
            </a:r>
            <a:r>
              <a:rPr lang="lt-LT" sz="1800" b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lt-LT" sz="1800" b="1" baseline="0" dirty="0">
                <a:latin typeface="Arial" panose="020B0604020202020204" pitchFamily="34" charset="0"/>
                <a:cs typeface="Arial" panose="020B0604020202020204" pitchFamily="34" charset="0"/>
              </a:rPr>
              <a:t>.)       </a:t>
            </a:r>
            <a:endParaRPr lang="lt-LT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0967617901265526"/>
          <c:y val="3.29736211031175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38541952"/>
        <c:axId val="838544864"/>
        <c:axId val="0"/>
      </c:bar3DChart>
      <c:catAx>
        <c:axId val="838541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t-LT"/>
          </a:p>
        </c:txPr>
        <c:crossAx val="838544864"/>
        <c:crosses val="autoZero"/>
        <c:auto val="1"/>
        <c:lblAlgn val="ctr"/>
        <c:lblOffset val="100"/>
        <c:noMultiLvlLbl val="0"/>
      </c:catAx>
      <c:valAx>
        <c:axId val="838544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lt-LT" sz="1400">
                    <a:latin typeface="Arial" panose="020B0604020202020204" pitchFamily="34" charset="0"/>
                    <a:cs typeface="Arial" panose="020B0604020202020204" pitchFamily="34" charset="0"/>
                  </a:rPr>
                  <a:t>mln. Eur. </a:t>
                </a:r>
              </a:p>
            </c:rich>
          </c:tx>
          <c:layout>
            <c:manualLayout>
              <c:xMode val="edge"/>
              <c:yMode val="edge"/>
              <c:x val="2.491331895614959E-2"/>
              <c:y val="0.433140731509280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lt-L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838541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lt-LT" sz="2400" b="1" i="0" u="none" strike="noStrike" kern="1200" spc="0" baseline="0" noProof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lt-LT" sz="2400" b="1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Švietimo programos finansavimo pokytis </a:t>
            </a:r>
          </a:p>
          <a:p>
            <a:pPr>
              <a:defRPr lang="lt-LT" sz="2400" b="1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lt-LT" sz="2400" b="1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2021–2022 m. (mln. Eur)</a:t>
            </a:r>
          </a:p>
        </c:rich>
      </c:tx>
      <c:layout>
        <c:manualLayout>
          <c:xMode val="edge"/>
          <c:yMode val="edge"/>
          <c:x val="0.18081882709989583"/>
          <c:y val="2.77777131625164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lt-LT" sz="2400" b="1" i="0" u="none" strike="noStrike" kern="1200" spc="0" baseline="0" noProof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lt-L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5133459566127469E-2"/>
          <c:y val="0.1986496864934261"/>
          <c:w val="0.93317604150374533"/>
          <c:h val="0.71807464613452121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rgbClr val="FEB512"/>
            </a:solidFill>
            <a:ln>
              <a:solidFill>
                <a:srgbClr val="E7E6E6">
                  <a:lumMod val="75000"/>
                </a:srgb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  <a:contourClr>
                <a:srgbClr val="E7E6E6">
                  <a:lumMod val="75000"/>
                </a:srgbClr>
              </a:contourClr>
            </a:sp3d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90,3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9BF-48D2-92FD-5D187E7BF1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Sheet1!$A$3:$B$3</c:f>
              <c:strCache>
                <c:ptCount val="2"/>
                <c:pt idx="0">
                  <c:v>2021 m.</c:v>
                </c:pt>
                <c:pt idx="1">
                  <c:v>2022 m.</c:v>
                </c:pt>
              </c:strCache>
            </c:strRef>
          </c:cat>
          <c:val>
            <c:numRef>
              <c:f>Sheet1!$A$4:$B$4</c:f>
              <c:numCache>
                <c:formatCode>General</c:formatCode>
                <c:ptCount val="2"/>
                <c:pt idx="0">
                  <c:v>74.599999999999994</c:v>
                </c:pt>
                <c:pt idx="1">
                  <c:v>90.2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B2-4173-B456-91374E7E17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23696287"/>
        <c:axId val="1623683807"/>
        <c:axId val="0"/>
      </c:bar3DChart>
      <c:catAx>
        <c:axId val="1623696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t-LT"/>
          </a:p>
        </c:txPr>
        <c:crossAx val="1623683807"/>
        <c:crosses val="autoZero"/>
        <c:auto val="1"/>
        <c:lblAlgn val="ctr"/>
        <c:lblOffset val="100"/>
        <c:noMultiLvlLbl val="0"/>
      </c:catAx>
      <c:valAx>
        <c:axId val="1623683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623696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image" Target="../media/image6.jp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image" Target="../media/image6.jp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46375F-7C0E-4C0D-B1D3-37FA1D3CABE6}" type="doc">
      <dgm:prSet loTypeId="urn:microsoft.com/office/officeart/2005/8/layout/hList7" loCatId="picture" qsTypeId="urn:microsoft.com/office/officeart/2005/8/quickstyle/simple1" qsCatId="simple" csTypeId="urn:microsoft.com/office/officeart/2005/8/colors/accent0_3" csCatId="mainScheme" phldr="1"/>
      <dgm:spPr/>
    </dgm:pt>
    <dgm:pt modelId="{583D6732-57AD-405F-A598-799A26CBD3C4}">
      <dgm:prSet phldrT="[Tekstas]" custT="1"/>
      <dgm:spPr>
        <a:solidFill>
          <a:schemeClr val="tx1"/>
        </a:solidFill>
      </dgm:spPr>
      <dgm:t>
        <a:bodyPr/>
        <a:lstStyle/>
        <a:p>
          <a:pPr>
            <a:buNone/>
          </a:pPr>
          <a:endParaRPr lang="lt-LT" sz="2000" b="1" dirty="0">
            <a:solidFill>
              <a:srgbClr val="FFCC4A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buNone/>
          </a:pPr>
          <a:r>
            <a:rPr lang="lt-LT" sz="2000" b="1" dirty="0">
              <a:solidFill>
                <a:srgbClr val="FFCC4A"/>
              </a:solidFill>
              <a:latin typeface="Arial" panose="020B0604020202020204" pitchFamily="34" charset="0"/>
              <a:cs typeface="Arial" panose="020B0604020202020204" pitchFamily="34" charset="0"/>
            </a:rPr>
            <a:t>Švietimo inovacijų skatinimas</a:t>
          </a:r>
        </a:p>
        <a:p>
          <a:pPr>
            <a:buNone/>
          </a:pPr>
          <a:r>
            <a:rPr lang="en-US" sz="2000" b="1" dirty="0">
              <a:solidFill>
                <a:srgbClr val="FFCC4A"/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  <a:r>
            <a:rPr lang="lt-LT" sz="2000" b="1" dirty="0">
              <a:solidFill>
                <a:srgbClr val="FFCC4A"/>
              </a:solidFill>
              <a:latin typeface="Arial" panose="020B0604020202020204" pitchFamily="34" charset="0"/>
              <a:cs typeface="Arial" panose="020B0604020202020204" pitchFamily="34" charset="0"/>
            </a:rPr>
            <a:t>9</a:t>
          </a:r>
          <a:r>
            <a:rPr lang="en-US" sz="2000" b="1" dirty="0">
              <a:solidFill>
                <a:srgbClr val="FFCC4A"/>
              </a:solidFill>
              <a:latin typeface="Arial" panose="020B0604020202020204" pitchFamily="34" charset="0"/>
              <a:cs typeface="Arial" panose="020B0604020202020204" pitchFamily="34" charset="0"/>
            </a:rPr>
            <a:t>0</a:t>
          </a:r>
          <a:r>
            <a:rPr lang="lt-LT" sz="2000" b="1" dirty="0">
              <a:solidFill>
                <a:srgbClr val="FFCC4A"/>
              </a:solidFill>
              <a:latin typeface="Arial" panose="020B0604020202020204" pitchFamily="34" charset="0"/>
              <a:cs typeface="Arial" panose="020B0604020202020204" pitchFamily="34" charset="0"/>
            </a:rPr>
            <a:t>,0</a:t>
          </a:r>
          <a:r>
            <a:rPr lang="en-US" sz="2000" b="1" dirty="0">
              <a:solidFill>
                <a:srgbClr val="FFCC4A"/>
              </a:solidFill>
              <a:latin typeface="Arial" panose="020B0604020202020204" pitchFamily="34" charset="0"/>
              <a:cs typeface="Arial" panose="020B0604020202020204" pitchFamily="34" charset="0"/>
            </a:rPr>
            <a:t> t</a:t>
          </a:r>
          <a:r>
            <a:rPr lang="lt-LT" sz="2000" b="1" dirty="0" err="1">
              <a:solidFill>
                <a:srgbClr val="FFCC4A"/>
              </a:solidFill>
              <a:latin typeface="Arial" panose="020B0604020202020204" pitchFamily="34" charset="0"/>
              <a:cs typeface="Arial" panose="020B0604020202020204" pitchFamily="34" charset="0"/>
            </a:rPr>
            <a:t>ūkst</a:t>
          </a:r>
          <a:r>
            <a:rPr lang="lt-LT" sz="2000" b="1" dirty="0">
              <a:solidFill>
                <a:srgbClr val="FFCC4A"/>
              </a:solidFill>
              <a:latin typeface="Arial" panose="020B0604020202020204" pitchFamily="34" charset="0"/>
              <a:cs typeface="Arial" panose="020B0604020202020204" pitchFamily="34" charset="0"/>
            </a:rPr>
            <a:t>. Eur</a:t>
          </a:r>
        </a:p>
        <a:p>
          <a:pPr>
            <a:buNone/>
          </a:pPr>
          <a:endParaRPr lang="lt-LT" sz="2000" b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buNone/>
          </a:pPr>
          <a:endParaRPr lang="lt-LT" sz="2000" b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buNone/>
          </a:pPr>
          <a:endParaRPr lang="lt-LT" sz="2000" b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buNone/>
          </a:pPr>
          <a:r>
            <a:rPr lang="lt-LT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STEAM ir STEAM JUNIOR, </a:t>
          </a:r>
          <a:r>
            <a:rPr lang="en-US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STEAM </a:t>
          </a:r>
          <a:r>
            <a:rPr lang="en-US" sz="2000" b="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dar</a:t>
          </a:r>
          <a:r>
            <a:rPr lang="lt-LT" sz="2000" b="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želis</a:t>
          </a:r>
          <a:r>
            <a:rPr lang="lt-LT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, INOSTART programos, skaitmeninis turinys </a:t>
          </a:r>
          <a:endParaRPr lang="en-US" sz="2000" dirty="0"/>
        </a:p>
      </dgm:t>
    </dgm:pt>
    <dgm:pt modelId="{37C8D039-5B50-4974-9A12-A77C43AF7F86}" type="parTrans" cxnId="{D57D5866-8E1F-44A5-8080-8BBA889F6CC4}">
      <dgm:prSet/>
      <dgm:spPr/>
      <dgm:t>
        <a:bodyPr/>
        <a:lstStyle/>
        <a:p>
          <a:endParaRPr lang="en-US"/>
        </a:p>
      </dgm:t>
    </dgm:pt>
    <dgm:pt modelId="{30BC14A7-A47B-41CD-A256-1BD59B092DFC}" type="sibTrans" cxnId="{D57D5866-8E1F-44A5-8080-8BBA889F6CC4}">
      <dgm:prSet/>
      <dgm:spPr/>
      <dgm:t>
        <a:bodyPr/>
        <a:lstStyle/>
        <a:p>
          <a:endParaRPr lang="en-US"/>
        </a:p>
      </dgm:t>
    </dgm:pt>
    <dgm:pt modelId="{9381F201-5F27-4068-A62A-DBA1F2D633A4}">
      <dgm:prSet phldrT="[Tekstas]" custT="1"/>
      <dgm:spPr>
        <a:solidFill>
          <a:schemeClr val="tx1"/>
        </a:solidFill>
      </dgm:spPr>
      <dgm:t>
        <a:bodyPr/>
        <a:lstStyle/>
        <a:p>
          <a:pPr>
            <a:buNone/>
          </a:pPr>
          <a:endParaRPr lang="lt-LT" sz="2000" b="1" i="0" dirty="0">
            <a:solidFill>
              <a:srgbClr val="FFCC4A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buNone/>
          </a:pPr>
          <a:r>
            <a:rPr lang="lt-LT" sz="2000" b="1" i="0" dirty="0">
              <a:solidFill>
                <a:srgbClr val="FFCC4A"/>
              </a:solidFill>
              <a:latin typeface="Arial" panose="020B0604020202020204" pitchFamily="34" charset="0"/>
              <a:cs typeface="Arial" panose="020B0604020202020204" pitchFamily="34" charset="0"/>
            </a:rPr>
            <a:t>Š</a:t>
          </a:r>
          <a:r>
            <a:rPr lang="en-US" sz="2000" b="1" i="0" dirty="0">
              <a:solidFill>
                <a:srgbClr val="FFCC4A"/>
              </a:solidFill>
              <a:latin typeface="Arial" panose="020B0604020202020204" pitchFamily="34" charset="0"/>
              <a:cs typeface="Arial" panose="020B0604020202020204" pitchFamily="34" charset="0"/>
            </a:rPr>
            <a:t>vi</a:t>
          </a:r>
          <a:r>
            <a:rPr lang="lt-LT" sz="2000" b="1" i="0" dirty="0" err="1">
              <a:solidFill>
                <a:srgbClr val="FFCC4A"/>
              </a:solidFill>
              <a:latin typeface="Arial" panose="020B0604020202020204" pitchFamily="34" charset="0"/>
              <a:cs typeface="Arial" panose="020B0604020202020204" pitchFamily="34" charset="0"/>
            </a:rPr>
            <a:t>etimo</a:t>
          </a:r>
          <a:r>
            <a:rPr lang="lt-LT" sz="2000" b="1" i="0" dirty="0">
              <a:solidFill>
                <a:srgbClr val="FFCC4A"/>
              </a:solidFill>
              <a:latin typeface="Arial" panose="020B0604020202020204" pitchFamily="34" charset="0"/>
              <a:cs typeface="Arial" panose="020B0604020202020204" pitchFamily="34" charset="0"/>
            </a:rPr>
            <a:t> įstaigų valdymo efektyvumas ir racionalus biudžeto lėšų panaudojimas</a:t>
          </a:r>
        </a:p>
        <a:p>
          <a:pPr>
            <a:buNone/>
          </a:pPr>
          <a:endParaRPr lang="lt-LT" sz="2000" b="0" i="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buNone/>
          </a:pPr>
          <a:endParaRPr lang="lt-LT" sz="2000" b="0" i="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buNone/>
          </a:pPr>
          <a:endParaRPr lang="lt-LT" sz="2000" b="0" i="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buNone/>
          </a:pPr>
          <a:r>
            <a:rPr lang="en-US" sz="2000" b="0" i="0" dirty="0">
              <a:latin typeface="Arial" panose="020B0604020202020204" pitchFamily="34" charset="0"/>
              <a:cs typeface="Arial" panose="020B0604020202020204" pitchFamily="34" charset="0"/>
            </a:rPr>
            <a:t>Pradedamas </a:t>
          </a:r>
          <a:r>
            <a:rPr lang="lt-LT" sz="2000" b="0" i="0" dirty="0">
              <a:latin typeface="Arial" panose="020B0604020202020204" pitchFamily="34" charset="0"/>
              <a:cs typeface="Arial" panose="020B0604020202020204" pitchFamily="34" charset="0"/>
            </a:rPr>
            <a:t>įgyvendinti švietimo įstaigų pertvarkos planas</a:t>
          </a:r>
          <a:endParaRPr lang="en-US" sz="2000" dirty="0"/>
        </a:p>
      </dgm:t>
    </dgm:pt>
    <dgm:pt modelId="{C1C7C257-9F8A-4FF1-94FB-9605DEC458F9}" type="parTrans" cxnId="{6099A976-A653-4678-A44D-19ED2452D96C}">
      <dgm:prSet/>
      <dgm:spPr/>
      <dgm:t>
        <a:bodyPr/>
        <a:lstStyle/>
        <a:p>
          <a:endParaRPr lang="en-US"/>
        </a:p>
      </dgm:t>
    </dgm:pt>
    <dgm:pt modelId="{99B93198-6952-4266-81CB-F59252539CD3}" type="sibTrans" cxnId="{6099A976-A653-4678-A44D-19ED2452D96C}">
      <dgm:prSet/>
      <dgm:spPr/>
      <dgm:t>
        <a:bodyPr/>
        <a:lstStyle/>
        <a:p>
          <a:endParaRPr lang="en-US"/>
        </a:p>
      </dgm:t>
    </dgm:pt>
    <dgm:pt modelId="{1037E144-D1F6-4A36-9C6A-423D36BAC65E}" type="pres">
      <dgm:prSet presAssocID="{DC46375F-7C0E-4C0D-B1D3-37FA1D3CABE6}" presName="Name0" presStyleCnt="0">
        <dgm:presLayoutVars>
          <dgm:dir/>
          <dgm:resizeHandles val="exact"/>
        </dgm:presLayoutVars>
      </dgm:prSet>
      <dgm:spPr/>
    </dgm:pt>
    <dgm:pt modelId="{1891708C-4FA8-494B-AF32-8D7B67350B05}" type="pres">
      <dgm:prSet presAssocID="{DC46375F-7C0E-4C0D-B1D3-37FA1D3CABE6}" presName="fgShape" presStyleLbl="fgShp" presStyleIdx="0" presStyleCnt="1" custLinFactY="-81311" custLinFactNeighborX="785" custLinFactNeighborY="-100000"/>
      <dgm:spPr>
        <a:solidFill>
          <a:srgbClr val="FFC000"/>
        </a:solidFill>
      </dgm:spPr>
    </dgm:pt>
    <dgm:pt modelId="{3E2D4D13-9159-4BCF-B4FA-F791559D451D}" type="pres">
      <dgm:prSet presAssocID="{DC46375F-7C0E-4C0D-B1D3-37FA1D3CABE6}" presName="linComp" presStyleCnt="0"/>
      <dgm:spPr/>
    </dgm:pt>
    <dgm:pt modelId="{65B81455-A134-4E75-9EEE-CC6651E74E5F}" type="pres">
      <dgm:prSet presAssocID="{583D6732-57AD-405F-A598-799A26CBD3C4}" presName="compNode" presStyleCnt="0"/>
      <dgm:spPr/>
    </dgm:pt>
    <dgm:pt modelId="{CC275728-B6F5-4A27-8BE5-1052C2DFA742}" type="pres">
      <dgm:prSet presAssocID="{583D6732-57AD-405F-A598-799A26CBD3C4}" presName="bkgdShape" presStyleLbl="node1" presStyleIdx="0" presStyleCnt="2" custLinFactNeighborX="212" custLinFactNeighborY="-392"/>
      <dgm:spPr/>
    </dgm:pt>
    <dgm:pt modelId="{F9017AA5-EE36-4968-B539-23BC58E622E7}" type="pres">
      <dgm:prSet presAssocID="{583D6732-57AD-405F-A598-799A26CBD3C4}" presName="nodeTx" presStyleLbl="node1" presStyleIdx="0" presStyleCnt="2">
        <dgm:presLayoutVars>
          <dgm:bulletEnabled val="1"/>
        </dgm:presLayoutVars>
      </dgm:prSet>
      <dgm:spPr/>
    </dgm:pt>
    <dgm:pt modelId="{4A73E1FF-EAF8-4B28-AB83-FF2D3F2B0B3F}" type="pres">
      <dgm:prSet presAssocID="{583D6732-57AD-405F-A598-799A26CBD3C4}" presName="invisiNode" presStyleLbl="node1" presStyleIdx="0" presStyleCnt="2"/>
      <dgm:spPr/>
    </dgm:pt>
    <dgm:pt modelId="{FCBB948A-6169-493F-867D-0981E7AD8030}" type="pres">
      <dgm:prSet presAssocID="{583D6732-57AD-405F-A598-799A26CBD3C4}" presName="imagNode" presStyleLbl="fgImgPlace1" presStyleIdx="0" presStyleCnt="2"/>
      <dgm:spPr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</dgm:spPr>
    </dgm:pt>
    <dgm:pt modelId="{57D72E37-BCC3-4629-B5D1-F8DEF2C7E86C}" type="pres">
      <dgm:prSet presAssocID="{30BC14A7-A47B-41CD-A256-1BD59B092DFC}" presName="sibTrans" presStyleLbl="sibTrans2D1" presStyleIdx="0" presStyleCnt="0"/>
      <dgm:spPr/>
    </dgm:pt>
    <dgm:pt modelId="{E2353FEA-295A-4437-B2B9-98E3113188B7}" type="pres">
      <dgm:prSet presAssocID="{9381F201-5F27-4068-A62A-DBA1F2D633A4}" presName="compNode" presStyleCnt="0"/>
      <dgm:spPr/>
    </dgm:pt>
    <dgm:pt modelId="{E6FB6376-2172-4D0E-8DD8-4580D6DDF48D}" type="pres">
      <dgm:prSet presAssocID="{9381F201-5F27-4068-A62A-DBA1F2D633A4}" presName="bkgdShape" presStyleLbl="node1" presStyleIdx="1" presStyleCnt="2"/>
      <dgm:spPr/>
    </dgm:pt>
    <dgm:pt modelId="{1D5B33C2-0F78-4AB9-811F-4E453AE8ED9E}" type="pres">
      <dgm:prSet presAssocID="{9381F201-5F27-4068-A62A-DBA1F2D633A4}" presName="nodeTx" presStyleLbl="node1" presStyleIdx="1" presStyleCnt="2">
        <dgm:presLayoutVars>
          <dgm:bulletEnabled val="1"/>
        </dgm:presLayoutVars>
      </dgm:prSet>
      <dgm:spPr/>
    </dgm:pt>
    <dgm:pt modelId="{99D43359-3B32-4413-A315-6BEE876329C0}" type="pres">
      <dgm:prSet presAssocID="{9381F201-5F27-4068-A62A-DBA1F2D633A4}" presName="invisiNode" presStyleLbl="node1" presStyleIdx="1" presStyleCnt="2"/>
      <dgm:spPr/>
    </dgm:pt>
    <dgm:pt modelId="{F78DF628-8CAD-4956-BF0A-6740B24273AD}" type="pres">
      <dgm:prSet presAssocID="{9381F201-5F27-4068-A62A-DBA1F2D633A4}" presName="imagNode" presStyleLbl="fgImgPlace1" presStyleIdx="1" presStyleCnt="2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</dgm:ptLst>
  <dgm:cxnLst>
    <dgm:cxn modelId="{159B9228-8C86-4858-B5B8-F2F3339CBD5F}" type="presOf" srcId="{583D6732-57AD-405F-A598-799A26CBD3C4}" destId="{F9017AA5-EE36-4968-B539-23BC58E622E7}" srcOrd="1" destOrd="0" presId="urn:microsoft.com/office/officeart/2005/8/layout/hList7"/>
    <dgm:cxn modelId="{5CB52863-B2CA-4DAE-9113-C81EB25FA5D5}" type="presOf" srcId="{DC46375F-7C0E-4C0D-B1D3-37FA1D3CABE6}" destId="{1037E144-D1F6-4A36-9C6A-423D36BAC65E}" srcOrd="0" destOrd="0" presId="urn:microsoft.com/office/officeart/2005/8/layout/hList7"/>
    <dgm:cxn modelId="{D57D5866-8E1F-44A5-8080-8BBA889F6CC4}" srcId="{DC46375F-7C0E-4C0D-B1D3-37FA1D3CABE6}" destId="{583D6732-57AD-405F-A598-799A26CBD3C4}" srcOrd="0" destOrd="0" parTransId="{37C8D039-5B50-4974-9A12-A77C43AF7F86}" sibTransId="{30BC14A7-A47B-41CD-A256-1BD59B092DFC}"/>
    <dgm:cxn modelId="{6A79AE73-8282-4018-9D59-A047272E63D5}" type="presOf" srcId="{30BC14A7-A47B-41CD-A256-1BD59B092DFC}" destId="{57D72E37-BCC3-4629-B5D1-F8DEF2C7E86C}" srcOrd="0" destOrd="0" presId="urn:microsoft.com/office/officeart/2005/8/layout/hList7"/>
    <dgm:cxn modelId="{6099A976-A653-4678-A44D-19ED2452D96C}" srcId="{DC46375F-7C0E-4C0D-B1D3-37FA1D3CABE6}" destId="{9381F201-5F27-4068-A62A-DBA1F2D633A4}" srcOrd="1" destOrd="0" parTransId="{C1C7C257-9F8A-4FF1-94FB-9605DEC458F9}" sibTransId="{99B93198-6952-4266-81CB-F59252539CD3}"/>
    <dgm:cxn modelId="{EDD17897-CB05-4251-ADE1-1646F981839C}" type="presOf" srcId="{9381F201-5F27-4068-A62A-DBA1F2D633A4}" destId="{1D5B33C2-0F78-4AB9-811F-4E453AE8ED9E}" srcOrd="1" destOrd="0" presId="urn:microsoft.com/office/officeart/2005/8/layout/hList7"/>
    <dgm:cxn modelId="{0B026ADA-2604-43A7-B58E-5E7235D4E2BD}" type="presOf" srcId="{583D6732-57AD-405F-A598-799A26CBD3C4}" destId="{CC275728-B6F5-4A27-8BE5-1052C2DFA742}" srcOrd="0" destOrd="0" presId="urn:microsoft.com/office/officeart/2005/8/layout/hList7"/>
    <dgm:cxn modelId="{3E90FFE1-281F-47C3-B606-26DCE4855DD9}" type="presOf" srcId="{9381F201-5F27-4068-A62A-DBA1F2D633A4}" destId="{E6FB6376-2172-4D0E-8DD8-4580D6DDF48D}" srcOrd="0" destOrd="0" presId="urn:microsoft.com/office/officeart/2005/8/layout/hList7"/>
    <dgm:cxn modelId="{2676B658-538F-45FE-A9F5-3AA7CD450609}" type="presParOf" srcId="{1037E144-D1F6-4A36-9C6A-423D36BAC65E}" destId="{1891708C-4FA8-494B-AF32-8D7B67350B05}" srcOrd="0" destOrd="0" presId="urn:microsoft.com/office/officeart/2005/8/layout/hList7"/>
    <dgm:cxn modelId="{4E4B4940-2717-4E68-B6F6-1DE5DFE2F4C2}" type="presParOf" srcId="{1037E144-D1F6-4A36-9C6A-423D36BAC65E}" destId="{3E2D4D13-9159-4BCF-B4FA-F791559D451D}" srcOrd="1" destOrd="0" presId="urn:microsoft.com/office/officeart/2005/8/layout/hList7"/>
    <dgm:cxn modelId="{79499D7E-9911-4418-B930-3A3E20242D7A}" type="presParOf" srcId="{3E2D4D13-9159-4BCF-B4FA-F791559D451D}" destId="{65B81455-A134-4E75-9EEE-CC6651E74E5F}" srcOrd="0" destOrd="0" presId="urn:microsoft.com/office/officeart/2005/8/layout/hList7"/>
    <dgm:cxn modelId="{CEBE7701-6020-47E1-BC20-13D8499479F4}" type="presParOf" srcId="{65B81455-A134-4E75-9EEE-CC6651E74E5F}" destId="{CC275728-B6F5-4A27-8BE5-1052C2DFA742}" srcOrd="0" destOrd="0" presId="urn:microsoft.com/office/officeart/2005/8/layout/hList7"/>
    <dgm:cxn modelId="{370925E6-A643-453B-B8A1-AD3ADAED55E1}" type="presParOf" srcId="{65B81455-A134-4E75-9EEE-CC6651E74E5F}" destId="{F9017AA5-EE36-4968-B539-23BC58E622E7}" srcOrd="1" destOrd="0" presId="urn:microsoft.com/office/officeart/2005/8/layout/hList7"/>
    <dgm:cxn modelId="{13C7460E-A7A1-4C3D-A228-186DE7EC9964}" type="presParOf" srcId="{65B81455-A134-4E75-9EEE-CC6651E74E5F}" destId="{4A73E1FF-EAF8-4B28-AB83-FF2D3F2B0B3F}" srcOrd="2" destOrd="0" presId="urn:microsoft.com/office/officeart/2005/8/layout/hList7"/>
    <dgm:cxn modelId="{CCE8D7ED-EF39-414F-8A29-8A554095753C}" type="presParOf" srcId="{65B81455-A134-4E75-9EEE-CC6651E74E5F}" destId="{FCBB948A-6169-493F-867D-0981E7AD8030}" srcOrd="3" destOrd="0" presId="urn:microsoft.com/office/officeart/2005/8/layout/hList7"/>
    <dgm:cxn modelId="{8ADDEF5C-FD73-4490-AC82-5F2A2FB3E0B7}" type="presParOf" srcId="{3E2D4D13-9159-4BCF-B4FA-F791559D451D}" destId="{57D72E37-BCC3-4629-B5D1-F8DEF2C7E86C}" srcOrd="1" destOrd="0" presId="urn:microsoft.com/office/officeart/2005/8/layout/hList7"/>
    <dgm:cxn modelId="{8EC203E3-F35F-4A01-9C76-23D720B65790}" type="presParOf" srcId="{3E2D4D13-9159-4BCF-B4FA-F791559D451D}" destId="{E2353FEA-295A-4437-B2B9-98E3113188B7}" srcOrd="2" destOrd="0" presId="urn:microsoft.com/office/officeart/2005/8/layout/hList7"/>
    <dgm:cxn modelId="{2D51FC72-BDFE-4EE9-92D0-B4005DBC8A4B}" type="presParOf" srcId="{E2353FEA-295A-4437-B2B9-98E3113188B7}" destId="{E6FB6376-2172-4D0E-8DD8-4580D6DDF48D}" srcOrd="0" destOrd="0" presId="urn:microsoft.com/office/officeart/2005/8/layout/hList7"/>
    <dgm:cxn modelId="{A289B010-BE02-467B-813C-7C3A12C8A380}" type="presParOf" srcId="{E2353FEA-295A-4437-B2B9-98E3113188B7}" destId="{1D5B33C2-0F78-4AB9-811F-4E453AE8ED9E}" srcOrd="1" destOrd="0" presId="urn:microsoft.com/office/officeart/2005/8/layout/hList7"/>
    <dgm:cxn modelId="{CB0BA430-743F-4FEE-9524-C77B52E2788C}" type="presParOf" srcId="{E2353FEA-295A-4437-B2B9-98E3113188B7}" destId="{99D43359-3B32-4413-A315-6BEE876329C0}" srcOrd="2" destOrd="0" presId="urn:microsoft.com/office/officeart/2005/8/layout/hList7"/>
    <dgm:cxn modelId="{7B9DFFC1-9A85-495E-AC7F-FDF5C65EE28E}" type="presParOf" srcId="{E2353FEA-295A-4437-B2B9-98E3113188B7}" destId="{F78DF628-8CAD-4956-BF0A-6740B24273A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46375F-7C0E-4C0D-B1D3-37FA1D3CABE6}" type="doc">
      <dgm:prSet loTypeId="urn:microsoft.com/office/officeart/2005/8/layout/hList7" loCatId="picture" qsTypeId="urn:microsoft.com/office/officeart/2005/8/quickstyle/simple1" qsCatId="simple" csTypeId="urn:microsoft.com/office/officeart/2005/8/colors/accent0_3" csCatId="mainScheme" phldr="1"/>
      <dgm:spPr/>
    </dgm:pt>
    <dgm:pt modelId="{583D6732-57AD-405F-A598-799A26CBD3C4}">
      <dgm:prSet phldrT="[Tekstas]" custT="1"/>
      <dgm:spPr>
        <a:solidFill>
          <a:schemeClr val="tx1"/>
        </a:solidFill>
      </dgm:spPr>
      <dgm:t>
        <a:bodyPr/>
        <a:lstStyle/>
        <a:p>
          <a:pPr>
            <a:buNone/>
          </a:pPr>
          <a:endParaRPr lang="lt-LT" sz="2000" b="1" dirty="0">
            <a:solidFill>
              <a:srgbClr val="FFCC4A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buNone/>
          </a:pPr>
          <a:r>
            <a:rPr lang="lt-LT" sz="2000" b="1" dirty="0">
              <a:solidFill>
                <a:srgbClr val="FFCC4A"/>
              </a:solidFill>
              <a:latin typeface="Arial" panose="020B0604020202020204" pitchFamily="34" charset="0"/>
              <a:cs typeface="Arial" panose="020B0604020202020204" pitchFamily="34" charset="0"/>
            </a:rPr>
            <a:t>Socialinių paslaugų </a:t>
          </a:r>
          <a:r>
            <a:rPr lang="en-US" sz="2000" b="1" dirty="0" err="1">
              <a:solidFill>
                <a:srgbClr val="FFCC4A"/>
              </a:solidFill>
              <a:latin typeface="Arial" panose="020B0604020202020204" pitchFamily="34" charset="0"/>
              <a:cs typeface="Arial" panose="020B0604020202020204" pitchFamily="34" charset="0"/>
            </a:rPr>
            <a:t>prieinamumo</a:t>
          </a:r>
          <a:r>
            <a:rPr lang="en-US" sz="2000" b="1" dirty="0">
              <a:solidFill>
                <a:srgbClr val="FFCC4A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>
              <a:solidFill>
                <a:srgbClr val="FFCC4A"/>
              </a:solidFill>
              <a:latin typeface="Arial" panose="020B0604020202020204" pitchFamily="34" charset="0"/>
              <a:cs typeface="Arial" panose="020B0604020202020204" pitchFamily="34" charset="0"/>
            </a:rPr>
            <a:t>didinimas</a:t>
          </a:r>
          <a:endParaRPr lang="lt-LT" sz="2000" b="1" dirty="0">
            <a:solidFill>
              <a:srgbClr val="FFCC4A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buNone/>
          </a:pPr>
          <a:r>
            <a:rPr lang="lt-LT" sz="2000" b="1" dirty="0">
              <a:solidFill>
                <a:srgbClr val="FFCC4A"/>
              </a:solidFill>
              <a:latin typeface="Arial" panose="020B0604020202020204" pitchFamily="34" charset="0"/>
              <a:cs typeface="Arial" panose="020B0604020202020204" pitchFamily="34" charset="0"/>
            </a:rPr>
            <a:t>1 938,6 tūkst. Eur</a:t>
          </a:r>
          <a:endParaRPr lang="lt-LT" sz="2000" b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buNone/>
          </a:pPr>
          <a:endParaRPr lang="lt-LT" sz="2000" b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buNone/>
          </a:pPr>
          <a:endParaRPr lang="lt-LT" sz="2000" b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buNone/>
          </a:pPr>
          <a:r>
            <a:rPr lang="lt-LT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Bendruomeninių apgyvendinimo bei užimtumo paslaugų asmenims su proto ir psichikos negalia plėtra</a:t>
          </a:r>
          <a:endParaRPr lang="en-US" sz="2000" dirty="0"/>
        </a:p>
      </dgm:t>
    </dgm:pt>
    <dgm:pt modelId="{37C8D039-5B50-4974-9A12-A77C43AF7F86}" type="parTrans" cxnId="{D57D5866-8E1F-44A5-8080-8BBA889F6CC4}">
      <dgm:prSet/>
      <dgm:spPr/>
      <dgm:t>
        <a:bodyPr/>
        <a:lstStyle/>
        <a:p>
          <a:endParaRPr lang="en-US"/>
        </a:p>
      </dgm:t>
    </dgm:pt>
    <dgm:pt modelId="{30BC14A7-A47B-41CD-A256-1BD59B092DFC}" type="sibTrans" cxnId="{D57D5866-8E1F-44A5-8080-8BBA889F6CC4}">
      <dgm:prSet/>
      <dgm:spPr/>
      <dgm:t>
        <a:bodyPr/>
        <a:lstStyle/>
        <a:p>
          <a:endParaRPr lang="en-US"/>
        </a:p>
      </dgm:t>
    </dgm:pt>
    <dgm:pt modelId="{9381F201-5F27-4068-A62A-DBA1F2D633A4}">
      <dgm:prSet phldrT="[Tekstas]" custT="1"/>
      <dgm:spPr>
        <a:solidFill>
          <a:schemeClr val="tx1"/>
        </a:solidFill>
      </dgm:spPr>
      <dgm:t>
        <a:bodyPr/>
        <a:lstStyle/>
        <a:p>
          <a:pPr>
            <a:buNone/>
          </a:pPr>
          <a:endParaRPr lang="lt-LT" sz="2000" b="1" i="0" dirty="0">
            <a:solidFill>
              <a:srgbClr val="FFCC4A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buNone/>
          </a:pPr>
          <a:r>
            <a:rPr lang="lt-LT" sz="2000" b="1" dirty="0">
              <a:solidFill>
                <a:srgbClr val="FFCC4A"/>
              </a:solidFill>
              <a:latin typeface="Arial" panose="020B0604020202020204" pitchFamily="34" charset="0"/>
              <a:cs typeface="Arial" panose="020B0604020202020204" pitchFamily="34" charset="0"/>
            </a:rPr>
            <a:t>Kultūros įstaigų patalpų modernizavimas</a:t>
          </a:r>
        </a:p>
        <a:p>
          <a:pPr>
            <a:buNone/>
          </a:pPr>
          <a:r>
            <a:rPr lang="lt-LT" sz="2000" b="1">
              <a:solidFill>
                <a:srgbClr val="FFCC4A"/>
              </a:solidFill>
              <a:latin typeface="Arial" panose="020B0604020202020204" pitchFamily="34" charset="0"/>
              <a:cs typeface="Arial" panose="020B0604020202020204" pitchFamily="34" charset="0"/>
            </a:rPr>
            <a:t>2 900,9 </a:t>
          </a:r>
          <a:r>
            <a:rPr lang="en-US" sz="2000" b="1">
              <a:solidFill>
                <a:srgbClr val="FFCC4A"/>
              </a:solidFill>
              <a:latin typeface="Arial" panose="020B0604020202020204" pitchFamily="34" charset="0"/>
              <a:cs typeface="Arial" panose="020B0604020202020204" pitchFamily="34" charset="0"/>
            </a:rPr>
            <a:t>t</a:t>
          </a:r>
          <a:r>
            <a:rPr lang="lt-LT" sz="2000" b="1" dirty="0" err="1">
              <a:solidFill>
                <a:srgbClr val="FFCC4A"/>
              </a:solidFill>
              <a:latin typeface="Arial" panose="020B0604020202020204" pitchFamily="34" charset="0"/>
              <a:cs typeface="Arial" panose="020B0604020202020204" pitchFamily="34" charset="0"/>
            </a:rPr>
            <a:t>ūkst</a:t>
          </a:r>
          <a:r>
            <a:rPr lang="lt-LT" sz="2000" b="1" dirty="0">
              <a:solidFill>
                <a:srgbClr val="FFCC4A"/>
              </a:solidFill>
              <a:latin typeface="Arial" panose="020B0604020202020204" pitchFamily="34" charset="0"/>
              <a:cs typeface="Arial" panose="020B0604020202020204" pitchFamily="34" charset="0"/>
            </a:rPr>
            <a:t>. Eur</a:t>
          </a:r>
          <a:endParaRPr lang="lt-LT" sz="2000" b="0" i="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buNone/>
          </a:pPr>
          <a:endParaRPr lang="lt-LT" sz="2000" b="0" i="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buNone/>
          </a:pPr>
          <a:endParaRPr lang="lt-LT" sz="2000" b="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buNone/>
          </a:pPr>
          <a:r>
            <a:rPr lang="lt-LT" sz="2000" b="0" dirty="0">
              <a:latin typeface="Arial" panose="020B0604020202020204" pitchFamily="34" charset="0"/>
              <a:cs typeface="Arial" panose="020B0604020202020204" pitchFamily="34" charset="0"/>
            </a:rPr>
            <a:t>Šiaulių miesto koncertinės įstaigos "Saulė“</a:t>
          </a:r>
          <a:r>
            <a:rPr lang="en-US" sz="20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>
              <a:latin typeface="Arial" panose="020B0604020202020204" pitchFamily="34" charset="0"/>
              <a:cs typeface="Arial" panose="020B0604020202020204" pitchFamily="34" charset="0"/>
            </a:rPr>
            <a:t>ir</a:t>
          </a:r>
          <a:r>
            <a:rPr lang="lt-LT" sz="2000" dirty="0">
              <a:latin typeface="Arial" panose="020B0604020202020204" pitchFamily="34" charset="0"/>
              <a:cs typeface="Arial" panose="020B0604020202020204" pitchFamily="34" charset="0"/>
            </a:rPr>
            <a:t> Šiaulių dailės galerijos pastatų modernizavimas</a:t>
          </a:r>
          <a:endParaRPr lang="en-US" sz="2000" dirty="0"/>
        </a:p>
      </dgm:t>
    </dgm:pt>
    <dgm:pt modelId="{C1C7C257-9F8A-4FF1-94FB-9605DEC458F9}" type="parTrans" cxnId="{6099A976-A653-4678-A44D-19ED2452D96C}">
      <dgm:prSet/>
      <dgm:spPr/>
      <dgm:t>
        <a:bodyPr/>
        <a:lstStyle/>
        <a:p>
          <a:endParaRPr lang="en-US"/>
        </a:p>
      </dgm:t>
    </dgm:pt>
    <dgm:pt modelId="{99B93198-6952-4266-81CB-F59252539CD3}" type="sibTrans" cxnId="{6099A976-A653-4678-A44D-19ED2452D96C}">
      <dgm:prSet/>
      <dgm:spPr/>
      <dgm:t>
        <a:bodyPr/>
        <a:lstStyle/>
        <a:p>
          <a:endParaRPr lang="en-US"/>
        </a:p>
      </dgm:t>
    </dgm:pt>
    <dgm:pt modelId="{1037E144-D1F6-4A36-9C6A-423D36BAC65E}" type="pres">
      <dgm:prSet presAssocID="{DC46375F-7C0E-4C0D-B1D3-37FA1D3CABE6}" presName="Name0" presStyleCnt="0">
        <dgm:presLayoutVars>
          <dgm:dir/>
          <dgm:resizeHandles val="exact"/>
        </dgm:presLayoutVars>
      </dgm:prSet>
      <dgm:spPr/>
    </dgm:pt>
    <dgm:pt modelId="{1891708C-4FA8-494B-AF32-8D7B67350B05}" type="pres">
      <dgm:prSet presAssocID="{DC46375F-7C0E-4C0D-B1D3-37FA1D3CABE6}" presName="fgShape" presStyleLbl="fgShp" presStyleIdx="0" presStyleCnt="1" custLinFactY="-67543" custLinFactNeighborX="785" custLinFactNeighborY="-100000"/>
      <dgm:spPr>
        <a:solidFill>
          <a:srgbClr val="FFC000"/>
        </a:solidFill>
      </dgm:spPr>
    </dgm:pt>
    <dgm:pt modelId="{3E2D4D13-9159-4BCF-B4FA-F791559D451D}" type="pres">
      <dgm:prSet presAssocID="{DC46375F-7C0E-4C0D-B1D3-37FA1D3CABE6}" presName="linComp" presStyleCnt="0"/>
      <dgm:spPr/>
    </dgm:pt>
    <dgm:pt modelId="{65B81455-A134-4E75-9EEE-CC6651E74E5F}" type="pres">
      <dgm:prSet presAssocID="{583D6732-57AD-405F-A598-799A26CBD3C4}" presName="compNode" presStyleCnt="0"/>
      <dgm:spPr/>
    </dgm:pt>
    <dgm:pt modelId="{CC275728-B6F5-4A27-8BE5-1052C2DFA742}" type="pres">
      <dgm:prSet presAssocID="{583D6732-57AD-405F-A598-799A26CBD3C4}" presName="bkgdShape" presStyleLbl="node1" presStyleIdx="0" presStyleCnt="2" custLinFactNeighborX="212" custLinFactNeighborY="-392"/>
      <dgm:spPr/>
    </dgm:pt>
    <dgm:pt modelId="{F9017AA5-EE36-4968-B539-23BC58E622E7}" type="pres">
      <dgm:prSet presAssocID="{583D6732-57AD-405F-A598-799A26CBD3C4}" presName="nodeTx" presStyleLbl="node1" presStyleIdx="0" presStyleCnt="2">
        <dgm:presLayoutVars>
          <dgm:bulletEnabled val="1"/>
        </dgm:presLayoutVars>
      </dgm:prSet>
      <dgm:spPr/>
    </dgm:pt>
    <dgm:pt modelId="{4A73E1FF-EAF8-4B28-AB83-FF2D3F2B0B3F}" type="pres">
      <dgm:prSet presAssocID="{583D6732-57AD-405F-A598-799A26CBD3C4}" presName="invisiNode" presStyleLbl="node1" presStyleIdx="0" presStyleCnt="2"/>
      <dgm:spPr/>
    </dgm:pt>
    <dgm:pt modelId="{FCBB948A-6169-493F-867D-0981E7AD8030}" type="pres">
      <dgm:prSet presAssocID="{583D6732-57AD-405F-A598-799A26CBD3C4}" presName="imagNode" presStyleLbl="fgImgPlace1" presStyleIdx="0" presStyleCnt="2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57D72E37-BCC3-4629-B5D1-F8DEF2C7E86C}" type="pres">
      <dgm:prSet presAssocID="{30BC14A7-A47B-41CD-A256-1BD59B092DFC}" presName="sibTrans" presStyleLbl="sibTrans2D1" presStyleIdx="0" presStyleCnt="0"/>
      <dgm:spPr/>
    </dgm:pt>
    <dgm:pt modelId="{E2353FEA-295A-4437-B2B9-98E3113188B7}" type="pres">
      <dgm:prSet presAssocID="{9381F201-5F27-4068-A62A-DBA1F2D633A4}" presName="compNode" presStyleCnt="0"/>
      <dgm:spPr/>
    </dgm:pt>
    <dgm:pt modelId="{E6FB6376-2172-4D0E-8DD8-4580D6DDF48D}" type="pres">
      <dgm:prSet presAssocID="{9381F201-5F27-4068-A62A-DBA1F2D633A4}" presName="bkgdShape" presStyleLbl="node1" presStyleIdx="1" presStyleCnt="2"/>
      <dgm:spPr/>
    </dgm:pt>
    <dgm:pt modelId="{1D5B33C2-0F78-4AB9-811F-4E453AE8ED9E}" type="pres">
      <dgm:prSet presAssocID="{9381F201-5F27-4068-A62A-DBA1F2D633A4}" presName="nodeTx" presStyleLbl="node1" presStyleIdx="1" presStyleCnt="2">
        <dgm:presLayoutVars>
          <dgm:bulletEnabled val="1"/>
        </dgm:presLayoutVars>
      </dgm:prSet>
      <dgm:spPr/>
    </dgm:pt>
    <dgm:pt modelId="{99D43359-3B32-4413-A315-6BEE876329C0}" type="pres">
      <dgm:prSet presAssocID="{9381F201-5F27-4068-A62A-DBA1F2D633A4}" presName="invisiNode" presStyleLbl="node1" presStyleIdx="1" presStyleCnt="2"/>
      <dgm:spPr/>
    </dgm:pt>
    <dgm:pt modelId="{F78DF628-8CAD-4956-BF0A-6740B24273AD}" type="pres">
      <dgm:prSet presAssocID="{9381F201-5F27-4068-A62A-DBA1F2D633A4}" presName="imagNode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159B9228-8C86-4858-B5B8-F2F3339CBD5F}" type="presOf" srcId="{583D6732-57AD-405F-A598-799A26CBD3C4}" destId="{F9017AA5-EE36-4968-B539-23BC58E622E7}" srcOrd="1" destOrd="0" presId="urn:microsoft.com/office/officeart/2005/8/layout/hList7"/>
    <dgm:cxn modelId="{5CB52863-B2CA-4DAE-9113-C81EB25FA5D5}" type="presOf" srcId="{DC46375F-7C0E-4C0D-B1D3-37FA1D3CABE6}" destId="{1037E144-D1F6-4A36-9C6A-423D36BAC65E}" srcOrd="0" destOrd="0" presId="urn:microsoft.com/office/officeart/2005/8/layout/hList7"/>
    <dgm:cxn modelId="{D57D5866-8E1F-44A5-8080-8BBA889F6CC4}" srcId="{DC46375F-7C0E-4C0D-B1D3-37FA1D3CABE6}" destId="{583D6732-57AD-405F-A598-799A26CBD3C4}" srcOrd="0" destOrd="0" parTransId="{37C8D039-5B50-4974-9A12-A77C43AF7F86}" sibTransId="{30BC14A7-A47B-41CD-A256-1BD59B092DFC}"/>
    <dgm:cxn modelId="{6A79AE73-8282-4018-9D59-A047272E63D5}" type="presOf" srcId="{30BC14A7-A47B-41CD-A256-1BD59B092DFC}" destId="{57D72E37-BCC3-4629-B5D1-F8DEF2C7E86C}" srcOrd="0" destOrd="0" presId="urn:microsoft.com/office/officeart/2005/8/layout/hList7"/>
    <dgm:cxn modelId="{6099A976-A653-4678-A44D-19ED2452D96C}" srcId="{DC46375F-7C0E-4C0D-B1D3-37FA1D3CABE6}" destId="{9381F201-5F27-4068-A62A-DBA1F2D633A4}" srcOrd="1" destOrd="0" parTransId="{C1C7C257-9F8A-4FF1-94FB-9605DEC458F9}" sibTransId="{99B93198-6952-4266-81CB-F59252539CD3}"/>
    <dgm:cxn modelId="{EDD17897-CB05-4251-ADE1-1646F981839C}" type="presOf" srcId="{9381F201-5F27-4068-A62A-DBA1F2D633A4}" destId="{1D5B33C2-0F78-4AB9-811F-4E453AE8ED9E}" srcOrd="1" destOrd="0" presId="urn:microsoft.com/office/officeart/2005/8/layout/hList7"/>
    <dgm:cxn modelId="{0B026ADA-2604-43A7-B58E-5E7235D4E2BD}" type="presOf" srcId="{583D6732-57AD-405F-A598-799A26CBD3C4}" destId="{CC275728-B6F5-4A27-8BE5-1052C2DFA742}" srcOrd="0" destOrd="0" presId="urn:microsoft.com/office/officeart/2005/8/layout/hList7"/>
    <dgm:cxn modelId="{3E90FFE1-281F-47C3-B606-26DCE4855DD9}" type="presOf" srcId="{9381F201-5F27-4068-A62A-DBA1F2D633A4}" destId="{E6FB6376-2172-4D0E-8DD8-4580D6DDF48D}" srcOrd="0" destOrd="0" presId="urn:microsoft.com/office/officeart/2005/8/layout/hList7"/>
    <dgm:cxn modelId="{2676B658-538F-45FE-A9F5-3AA7CD450609}" type="presParOf" srcId="{1037E144-D1F6-4A36-9C6A-423D36BAC65E}" destId="{1891708C-4FA8-494B-AF32-8D7B67350B05}" srcOrd="0" destOrd="0" presId="urn:microsoft.com/office/officeart/2005/8/layout/hList7"/>
    <dgm:cxn modelId="{4E4B4940-2717-4E68-B6F6-1DE5DFE2F4C2}" type="presParOf" srcId="{1037E144-D1F6-4A36-9C6A-423D36BAC65E}" destId="{3E2D4D13-9159-4BCF-B4FA-F791559D451D}" srcOrd="1" destOrd="0" presId="urn:microsoft.com/office/officeart/2005/8/layout/hList7"/>
    <dgm:cxn modelId="{79499D7E-9911-4418-B930-3A3E20242D7A}" type="presParOf" srcId="{3E2D4D13-9159-4BCF-B4FA-F791559D451D}" destId="{65B81455-A134-4E75-9EEE-CC6651E74E5F}" srcOrd="0" destOrd="0" presId="urn:microsoft.com/office/officeart/2005/8/layout/hList7"/>
    <dgm:cxn modelId="{CEBE7701-6020-47E1-BC20-13D8499479F4}" type="presParOf" srcId="{65B81455-A134-4E75-9EEE-CC6651E74E5F}" destId="{CC275728-B6F5-4A27-8BE5-1052C2DFA742}" srcOrd="0" destOrd="0" presId="urn:microsoft.com/office/officeart/2005/8/layout/hList7"/>
    <dgm:cxn modelId="{370925E6-A643-453B-B8A1-AD3ADAED55E1}" type="presParOf" srcId="{65B81455-A134-4E75-9EEE-CC6651E74E5F}" destId="{F9017AA5-EE36-4968-B539-23BC58E622E7}" srcOrd="1" destOrd="0" presId="urn:microsoft.com/office/officeart/2005/8/layout/hList7"/>
    <dgm:cxn modelId="{13C7460E-A7A1-4C3D-A228-186DE7EC9964}" type="presParOf" srcId="{65B81455-A134-4E75-9EEE-CC6651E74E5F}" destId="{4A73E1FF-EAF8-4B28-AB83-FF2D3F2B0B3F}" srcOrd="2" destOrd="0" presId="urn:microsoft.com/office/officeart/2005/8/layout/hList7"/>
    <dgm:cxn modelId="{CCE8D7ED-EF39-414F-8A29-8A554095753C}" type="presParOf" srcId="{65B81455-A134-4E75-9EEE-CC6651E74E5F}" destId="{FCBB948A-6169-493F-867D-0981E7AD8030}" srcOrd="3" destOrd="0" presId="urn:microsoft.com/office/officeart/2005/8/layout/hList7"/>
    <dgm:cxn modelId="{8ADDEF5C-FD73-4490-AC82-5F2A2FB3E0B7}" type="presParOf" srcId="{3E2D4D13-9159-4BCF-B4FA-F791559D451D}" destId="{57D72E37-BCC3-4629-B5D1-F8DEF2C7E86C}" srcOrd="1" destOrd="0" presId="urn:microsoft.com/office/officeart/2005/8/layout/hList7"/>
    <dgm:cxn modelId="{8EC203E3-F35F-4A01-9C76-23D720B65790}" type="presParOf" srcId="{3E2D4D13-9159-4BCF-B4FA-F791559D451D}" destId="{E2353FEA-295A-4437-B2B9-98E3113188B7}" srcOrd="2" destOrd="0" presId="urn:microsoft.com/office/officeart/2005/8/layout/hList7"/>
    <dgm:cxn modelId="{2D51FC72-BDFE-4EE9-92D0-B4005DBC8A4B}" type="presParOf" srcId="{E2353FEA-295A-4437-B2B9-98E3113188B7}" destId="{E6FB6376-2172-4D0E-8DD8-4580D6DDF48D}" srcOrd="0" destOrd="0" presId="urn:microsoft.com/office/officeart/2005/8/layout/hList7"/>
    <dgm:cxn modelId="{A289B010-BE02-467B-813C-7C3A12C8A380}" type="presParOf" srcId="{E2353FEA-295A-4437-B2B9-98E3113188B7}" destId="{1D5B33C2-0F78-4AB9-811F-4E453AE8ED9E}" srcOrd="1" destOrd="0" presId="urn:microsoft.com/office/officeart/2005/8/layout/hList7"/>
    <dgm:cxn modelId="{CB0BA430-743F-4FEE-9524-C77B52E2788C}" type="presParOf" srcId="{E2353FEA-295A-4437-B2B9-98E3113188B7}" destId="{99D43359-3B32-4413-A315-6BEE876329C0}" srcOrd="2" destOrd="0" presId="urn:microsoft.com/office/officeart/2005/8/layout/hList7"/>
    <dgm:cxn modelId="{7B9DFFC1-9A85-495E-AC7F-FDF5C65EE28E}" type="presParOf" srcId="{E2353FEA-295A-4437-B2B9-98E3113188B7}" destId="{F78DF628-8CAD-4956-BF0A-6740B24273A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46375F-7C0E-4C0D-B1D3-37FA1D3CABE6}" type="doc">
      <dgm:prSet loTypeId="urn:microsoft.com/office/officeart/2005/8/layout/hList7" loCatId="picture" qsTypeId="urn:microsoft.com/office/officeart/2005/8/quickstyle/simple1" qsCatId="simple" csTypeId="urn:microsoft.com/office/officeart/2005/8/colors/accent0_3" csCatId="mainScheme" phldr="1"/>
      <dgm:spPr/>
    </dgm:pt>
    <dgm:pt modelId="{583D6732-57AD-405F-A598-799A26CBD3C4}">
      <dgm:prSet phldrT="[Tekstas]" custT="1"/>
      <dgm:spPr>
        <a:solidFill>
          <a:schemeClr val="tx1"/>
        </a:solidFill>
      </dgm:spPr>
      <dgm:t>
        <a:bodyPr/>
        <a:lstStyle/>
        <a:p>
          <a:pPr>
            <a:buNone/>
          </a:pPr>
          <a:endParaRPr lang="lt-LT" sz="2000" b="1" dirty="0">
            <a:solidFill>
              <a:srgbClr val="FFCC4A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buNone/>
          </a:pPr>
          <a:endParaRPr lang="lt-LT" sz="2000" b="1" dirty="0">
            <a:solidFill>
              <a:schemeClr val="accent4">
                <a:lumMod val="60000"/>
                <a:lumOff val="4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buNone/>
          </a:pPr>
          <a:r>
            <a:rPr lang="lt-LT" sz="2000" b="1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Miesto viešųjų erdvių pritaikymas fiziniam aktyvumui ir laisvalaikiui</a:t>
          </a:r>
        </a:p>
        <a:p>
          <a:pPr>
            <a:buClrTx/>
            <a:buSzTx/>
            <a:buFontTx/>
            <a:buNone/>
          </a:pPr>
          <a:r>
            <a:rPr lang="lt-LT" sz="2000" b="1" dirty="0">
              <a:solidFill>
                <a:srgbClr val="FFCC4A"/>
              </a:solidFill>
              <a:latin typeface="Arial" panose="020B0604020202020204" pitchFamily="34" charset="0"/>
              <a:cs typeface="Arial" panose="020B0604020202020204" pitchFamily="34" charset="0"/>
            </a:rPr>
            <a:t>1 284,1</a:t>
          </a:r>
          <a:r>
            <a:rPr lang="en-US" sz="2000" b="1" dirty="0">
              <a:solidFill>
                <a:srgbClr val="FFCC4A"/>
              </a:solidFill>
              <a:latin typeface="Arial" panose="020B0604020202020204" pitchFamily="34" charset="0"/>
              <a:cs typeface="Arial" panose="020B0604020202020204" pitchFamily="34" charset="0"/>
            </a:rPr>
            <a:t> t</a:t>
          </a:r>
          <a:r>
            <a:rPr lang="lt-LT" sz="2000" b="1" dirty="0" err="1">
              <a:solidFill>
                <a:srgbClr val="FFCC4A"/>
              </a:solidFill>
              <a:latin typeface="Arial" panose="020B0604020202020204" pitchFamily="34" charset="0"/>
              <a:cs typeface="Arial" panose="020B0604020202020204" pitchFamily="34" charset="0"/>
            </a:rPr>
            <a:t>ūkst</a:t>
          </a:r>
          <a:r>
            <a:rPr lang="lt-LT" sz="2000" b="1" dirty="0">
              <a:solidFill>
                <a:srgbClr val="FFCC4A"/>
              </a:solidFill>
              <a:latin typeface="Arial" panose="020B0604020202020204" pitchFamily="34" charset="0"/>
              <a:cs typeface="Arial" panose="020B0604020202020204" pitchFamily="34" charset="0"/>
            </a:rPr>
            <a:t>. Eur</a:t>
          </a:r>
        </a:p>
        <a:p>
          <a:pPr>
            <a:buClrTx/>
            <a:buSzTx/>
            <a:buFontTx/>
            <a:buNone/>
          </a:pPr>
          <a:endParaRPr lang="lt-LT" sz="2000" b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buNone/>
          </a:pPr>
          <a:endParaRPr lang="lt-LT" sz="20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buNone/>
          </a:pPr>
          <a:r>
            <a:rPr lang="lt-LT" sz="2000" dirty="0">
              <a:latin typeface="Arial" panose="020B0604020202020204" pitchFamily="34" charset="0"/>
              <a:cs typeface="Arial" panose="020B0604020202020204" pitchFamily="34" charset="0"/>
            </a:rPr>
            <a:t>Sporto komplekso (futbolo ir regbio maniežo) techninio projekto parengimas, futbolo aikštės (Kviečių g. 7) ir mokyklų sporto aikštynų rekonstrukcija bei mokyklų sporto salių atnaujinimas</a:t>
          </a:r>
          <a:endParaRPr lang="en-US" sz="2000" dirty="0"/>
        </a:p>
      </dgm:t>
    </dgm:pt>
    <dgm:pt modelId="{37C8D039-5B50-4974-9A12-A77C43AF7F86}" type="parTrans" cxnId="{D57D5866-8E1F-44A5-8080-8BBA889F6CC4}">
      <dgm:prSet/>
      <dgm:spPr/>
      <dgm:t>
        <a:bodyPr/>
        <a:lstStyle/>
        <a:p>
          <a:endParaRPr lang="en-US"/>
        </a:p>
      </dgm:t>
    </dgm:pt>
    <dgm:pt modelId="{30BC14A7-A47B-41CD-A256-1BD59B092DFC}" type="sibTrans" cxnId="{D57D5866-8E1F-44A5-8080-8BBA889F6CC4}">
      <dgm:prSet/>
      <dgm:spPr/>
      <dgm:t>
        <a:bodyPr/>
        <a:lstStyle/>
        <a:p>
          <a:endParaRPr lang="en-US"/>
        </a:p>
      </dgm:t>
    </dgm:pt>
    <dgm:pt modelId="{9381F201-5F27-4068-A62A-DBA1F2D633A4}">
      <dgm:prSet phldrT="[Tekstas]" custT="1"/>
      <dgm:spPr>
        <a:solidFill>
          <a:schemeClr val="tx1"/>
        </a:solidFill>
      </dgm:spPr>
      <dgm:t>
        <a:bodyPr/>
        <a:lstStyle/>
        <a:p>
          <a:pPr>
            <a:buNone/>
          </a:pPr>
          <a:endParaRPr lang="lt-LT" sz="2000" b="1" i="0" dirty="0">
            <a:solidFill>
              <a:srgbClr val="FFCC4A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buNone/>
          </a:pPr>
          <a:endParaRPr lang="lt-LT" sz="2000" b="1" dirty="0">
            <a:solidFill>
              <a:schemeClr val="accent4">
                <a:lumMod val="60000"/>
                <a:lumOff val="4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buNone/>
          </a:pPr>
          <a:r>
            <a:rPr lang="lt-LT" sz="2000" b="1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Švietimo įstaigų modernizavimas</a:t>
          </a:r>
        </a:p>
        <a:p>
          <a:pPr>
            <a:buNone/>
          </a:pPr>
          <a:r>
            <a:rPr lang="lt-LT" sz="2000" b="1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3 608,1 </a:t>
          </a:r>
          <a:r>
            <a:rPr lang="en-US" sz="2000" b="1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</a:t>
          </a:r>
          <a:r>
            <a:rPr lang="lt-LT" sz="2000" b="1" dirty="0" err="1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ūkst</a:t>
          </a:r>
          <a:r>
            <a:rPr lang="lt-LT" sz="2000" b="1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 Eur</a:t>
          </a:r>
        </a:p>
        <a:p>
          <a:pPr>
            <a:buNone/>
          </a:pPr>
          <a:endParaRPr lang="lt-LT" sz="2000" b="0" i="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buNone/>
          </a:pPr>
          <a:endParaRPr lang="lt-LT" sz="2000" b="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buNone/>
          </a:pPr>
          <a:r>
            <a:rPr lang="lt-LT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Lopšelių – darželių „Salduvė“ ir „Žiburėlis“ pastatų atnaujinimas, hibridinių klasių, liftų, kondicionavimo sistemos įrengimas, virtuvių, elektros instaliacijos remontas, saulės elektrinių ant pastatų stogų įrengimas </a:t>
          </a:r>
          <a:endParaRPr lang="en-US" sz="2000" dirty="0"/>
        </a:p>
      </dgm:t>
    </dgm:pt>
    <dgm:pt modelId="{C1C7C257-9F8A-4FF1-94FB-9605DEC458F9}" type="parTrans" cxnId="{6099A976-A653-4678-A44D-19ED2452D96C}">
      <dgm:prSet/>
      <dgm:spPr/>
      <dgm:t>
        <a:bodyPr/>
        <a:lstStyle/>
        <a:p>
          <a:endParaRPr lang="en-US"/>
        </a:p>
      </dgm:t>
    </dgm:pt>
    <dgm:pt modelId="{99B93198-6952-4266-81CB-F59252539CD3}" type="sibTrans" cxnId="{6099A976-A653-4678-A44D-19ED2452D96C}">
      <dgm:prSet/>
      <dgm:spPr/>
      <dgm:t>
        <a:bodyPr/>
        <a:lstStyle/>
        <a:p>
          <a:endParaRPr lang="en-US"/>
        </a:p>
      </dgm:t>
    </dgm:pt>
    <dgm:pt modelId="{1037E144-D1F6-4A36-9C6A-423D36BAC65E}" type="pres">
      <dgm:prSet presAssocID="{DC46375F-7C0E-4C0D-B1D3-37FA1D3CABE6}" presName="Name0" presStyleCnt="0">
        <dgm:presLayoutVars>
          <dgm:dir/>
          <dgm:resizeHandles val="exact"/>
        </dgm:presLayoutVars>
      </dgm:prSet>
      <dgm:spPr/>
    </dgm:pt>
    <dgm:pt modelId="{1891708C-4FA8-494B-AF32-8D7B67350B05}" type="pres">
      <dgm:prSet presAssocID="{DC46375F-7C0E-4C0D-B1D3-37FA1D3CABE6}" presName="fgShape" presStyleLbl="fgShp" presStyleIdx="0" presStyleCnt="1" custLinFactY="-90064" custLinFactNeighborX="625" custLinFactNeighborY="-100000"/>
      <dgm:spPr>
        <a:solidFill>
          <a:srgbClr val="FFC000"/>
        </a:solidFill>
      </dgm:spPr>
    </dgm:pt>
    <dgm:pt modelId="{3E2D4D13-9159-4BCF-B4FA-F791559D451D}" type="pres">
      <dgm:prSet presAssocID="{DC46375F-7C0E-4C0D-B1D3-37FA1D3CABE6}" presName="linComp" presStyleCnt="0"/>
      <dgm:spPr/>
    </dgm:pt>
    <dgm:pt modelId="{65B81455-A134-4E75-9EEE-CC6651E74E5F}" type="pres">
      <dgm:prSet presAssocID="{583D6732-57AD-405F-A598-799A26CBD3C4}" presName="compNode" presStyleCnt="0"/>
      <dgm:spPr/>
    </dgm:pt>
    <dgm:pt modelId="{CC275728-B6F5-4A27-8BE5-1052C2DFA742}" type="pres">
      <dgm:prSet presAssocID="{583D6732-57AD-405F-A598-799A26CBD3C4}" presName="bkgdShape" presStyleLbl="node1" presStyleIdx="0" presStyleCnt="2" custLinFactNeighborX="212" custLinFactNeighborY="-392"/>
      <dgm:spPr/>
    </dgm:pt>
    <dgm:pt modelId="{F9017AA5-EE36-4968-B539-23BC58E622E7}" type="pres">
      <dgm:prSet presAssocID="{583D6732-57AD-405F-A598-799A26CBD3C4}" presName="nodeTx" presStyleLbl="node1" presStyleIdx="0" presStyleCnt="2">
        <dgm:presLayoutVars>
          <dgm:bulletEnabled val="1"/>
        </dgm:presLayoutVars>
      </dgm:prSet>
      <dgm:spPr/>
    </dgm:pt>
    <dgm:pt modelId="{4A73E1FF-EAF8-4B28-AB83-FF2D3F2B0B3F}" type="pres">
      <dgm:prSet presAssocID="{583D6732-57AD-405F-A598-799A26CBD3C4}" presName="invisiNode" presStyleLbl="node1" presStyleIdx="0" presStyleCnt="2"/>
      <dgm:spPr/>
    </dgm:pt>
    <dgm:pt modelId="{FCBB948A-6169-493F-867D-0981E7AD8030}" type="pres">
      <dgm:prSet presAssocID="{583D6732-57AD-405F-A598-799A26CBD3C4}" presName="imagNode" presStyleLbl="fgImgPlace1" presStyleIdx="0" presStyleCnt="2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57D72E37-BCC3-4629-B5D1-F8DEF2C7E86C}" type="pres">
      <dgm:prSet presAssocID="{30BC14A7-A47B-41CD-A256-1BD59B092DFC}" presName="sibTrans" presStyleLbl="sibTrans2D1" presStyleIdx="0" presStyleCnt="0"/>
      <dgm:spPr/>
    </dgm:pt>
    <dgm:pt modelId="{E2353FEA-295A-4437-B2B9-98E3113188B7}" type="pres">
      <dgm:prSet presAssocID="{9381F201-5F27-4068-A62A-DBA1F2D633A4}" presName="compNode" presStyleCnt="0"/>
      <dgm:spPr/>
    </dgm:pt>
    <dgm:pt modelId="{E6FB6376-2172-4D0E-8DD8-4580D6DDF48D}" type="pres">
      <dgm:prSet presAssocID="{9381F201-5F27-4068-A62A-DBA1F2D633A4}" presName="bkgdShape" presStyleLbl="node1" presStyleIdx="1" presStyleCnt="2"/>
      <dgm:spPr/>
    </dgm:pt>
    <dgm:pt modelId="{1D5B33C2-0F78-4AB9-811F-4E453AE8ED9E}" type="pres">
      <dgm:prSet presAssocID="{9381F201-5F27-4068-A62A-DBA1F2D633A4}" presName="nodeTx" presStyleLbl="node1" presStyleIdx="1" presStyleCnt="2">
        <dgm:presLayoutVars>
          <dgm:bulletEnabled val="1"/>
        </dgm:presLayoutVars>
      </dgm:prSet>
      <dgm:spPr/>
    </dgm:pt>
    <dgm:pt modelId="{99D43359-3B32-4413-A315-6BEE876329C0}" type="pres">
      <dgm:prSet presAssocID="{9381F201-5F27-4068-A62A-DBA1F2D633A4}" presName="invisiNode" presStyleLbl="node1" presStyleIdx="1" presStyleCnt="2"/>
      <dgm:spPr/>
    </dgm:pt>
    <dgm:pt modelId="{F78DF628-8CAD-4956-BF0A-6740B24273AD}" type="pres">
      <dgm:prSet presAssocID="{9381F201-5F27-4068-A62A-DBA1F2D633A4}" presName="imagNode" presStyleLbl="fgImgPlace1" presStyleIdx="1" presStyleCnt="2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</dgm:ptLst>
  <dgm:cxnLst>
    <dgm:cxn modelId="{159B9228-8C86-4858-B5B8-F2F3339CBD5F}" type="presOf" srcId="{583D6732-57AD-405F-A598-799A26CBD3C4}" destId="{F9017AA5-EE36-4968-B539-23BC58E622E7}" srcOrd="1" destOrd="0" presId="urn:microsoft.com/office/officeart/2005/8/layout/hList7"/>
    <dgm:cxn modelId="{5CB52863-B2CA-4DAE-9113-C81EB25FA5D5}" type="presOf" srcId="{DC46375F-7C0E-4C0D-B1D3-37FA1D3CABE6}" destId="{1037E144-D1F6-4A36-9C6A-423D36BAC65E}" srcOrd="0" destOrd="0" presId="urn:microsoft.com/office/officeart/2005/8/layout/hList7"/>
    <dgm:cxn modelId="{D57D5866-8E1F-44A5-8080-8BBA889F6CC4}" srcId="{DC46375F-7C0E-4C0D-B1D3-37FA1D3CABE6}" destId="{583D6732-57AD-405F-A598-799A26CBD3C4}" srcOrd="0" destOrd="0" parTransId="{37C8D039-5B50-4974-9A12-A77C43AF7F86}" sibTransId="{30BC14A7-A47B-41CD-A256-1BD59B092DFC}"/>
    <dgm:cxn modelId="{6A79AE73-8282-4018-9D59-A047272E63D5}" type="presOf" srcId="{30BC14A7-A47B-41CD-A256-1BD59B092DFC}" destId="{57D72E37-BCC3-4629-B5D1-F8DEF2C7E86C}" srcOrd="0" destOrd="0" presId="urn:microsoft.com/office/officeart/2005/8/layout/hList7"/>
    <dgm:cxn modelId="{6099A976-A653-4678-A44D-19ED2452D96C}" srcId="{DC46375F-7C0E-4C0D-B1D3-37FA1D3CABE6}" destId="{9381F201-5F27-4068-A62A-DBA1F2D633A4}" srcOrd="1" destOrd="0" parTransId="{C1C7C257-9F8A-4FF1-94FB-9605DEC458F9}" sibTransId="{99B93198-6952-4266-81CB-F59252539CD3}"/>
    <dgm:cxn modelId="{EDD17897-CB05-4251-ADE1-1646F981839C}" type="presOf" srcId="{9381F201-5F27-4068-A62A-DBA1F2D633A4}" destId="{1D5B33C2-0F78-4AB9-811F-4E453AE8ED9E}" srcOrd="1" destOrd="0" presId="urn:microsoft.com/office/officeart/2005/8/layout/hList7"/>
    <dgm:cxn modelId="{0B026ADA-2604-43A7-B58E-5E7235D4E2BD}" type="presOf" srcId="{583D6732-57AD-405F-A598-799A26CBD3C4}" destId="{CC275728-B6F5-4A27-8BE5-1052C2DFA742}" srcOrd="0" destOrd="0" presId="urn:microsoft.com/office/officeart/2005/8/layout/hList7"/>
    <dgm:cxn modelId="{3E90FFE1-281F-47C3-B606-26DCE4855DD9}" type="presOf" srcId="{9381F201-5F27-4068-A62A-DBA1F2D633A4}" destId="{E6FB6376-2172-4D0E-8DD8-4580D6DDF48D}" srcOrd="0" destOrd="0" presId="urn:microsoft.com/office/officeart/2005/8/layout/hList7"/>
    <dgm:cxn modelId="{2676B658-538F-45FE-A9F5-3AA7CD450609}" type="presParOf" srcId="{1037E144-D1F6-4A36-9C6A-423D36BAC65E}" destId="{1891708C-4FA8-494B-AF32-8D7B67350B05}" srcOrd="0" destOrd="0" presId="urn:microsoft.com/office/officeart/2005/8/layout/hList7"/>
    <dgm:cxn modelId="{4E4B4940-2717-4E68-B6F6-1DE5DFE2F4C2}" type="presParOf" srcId="{1037E144-D1F6-4A36-9C6A-423D36BAC65E}" destId="{3E2D4D13-9159-4BCF-B4FA-F791559D451D}" srcOrd="1" destOrd="0" presId="urn:microsoft.com/office/officeart/2005/8/layout/hList7"/>
    <dgm:cxn modelId="{79499D7E-9911-4418-B930-3A3E20242D7A}" type="presParOf" srcId="{3E2D4D13-9159-4BCF-B4FA-F791559D451D}" destId="{65B81455-A134-4E75-9EEE-CC6651E74E5F}" srcOrd="0" destOrd="0" presId="urn:microsoft.com/office/officeart/2005/8/layout/hList7"/>
    <dgm:cxn modelId="{CEBE7701-6020-47E1-BC20-13D8499479F4}" type="presParOf" srcId="{65B81455-A134-4E75-9EEE-CC6651E74E5F}" destId="{CC275728-B6F5-4A27-8BE5-1052C2DFA742}" srcOrd="0" destOrd="0" presId="urn:microsoft.com/office/officeart/2005/8/layout/hList7"/>
    <dgm:cxn modelId="{370925E6-A643-453B-B8A1-AD3ADAED55E1}" type="presParOf" srcId="{65B81455-A134-4E75-9EEE-CC6651E74E5F}" destId="{F9017AA5-EE36-4968-B539-23BC58E622E7}" srcOrd="1" destOrd="0" presId="urn:microsoft.com/office/officeart/2005/8/layout/hList7"/>
    <dgm:cxn modelId="{13C7460E-A7A1-4C3D-A228-186DE7EC9964}" type="presParOf" srcId="{65B81455-A134-4E75-9EEE-CC6651E74E5F}" destId="{4A73E1FF-EAF8-4B28-AB83-FF2D3F2B0B3F}" srcOrd="2" destOrd="0" presId="urn:microsoft.com/office/officeart/2005/8/layout/hList7"/>
    <dgm:cxn modelId="{CCE8D7ED-EF39-414F-8A29-8A554095753C}" type="presParOf" srcId="{65B81455-A134-4E75-9EEE-CC6651E74E5F}" destId="{FCBB948A-6169-493F-867D-0981E7AD8030}" srcOrd="3" destOrd="0" presId="urn:microsoft.com/office/officeart/2005/8/layout/hList7"/>
    <dgm:cxn modelId="{8ADDEF5C-FD73-4490-AC82-5F2A2FB3E0B7}" type="presParOf" srcId="{3E2D4D13-9159-4BCF-B4FA-F791559D451D}" destId="{57D72E37-BCC3-4629-B5D1-F8DEF2C7E86C}" srcOrd="1" destOrd="0" presId="urn:microsoft.com/office/officeart/2005/8/layout/hList7"/>
    <dgm:cxn modelId="{8EC203E3-F35F-4A01-9C76-23D720B65790}" type="presParOf" srcId="{3E2D4D13-9159-4BCF-B4FA-F791559D451D}" destId="{E2353FEA-295A-4437-B2B9-98E3113188B7}" srcOrd="2" destOrd="0" presId="urn:microsoft.com/office/officeart/2005/8/layout/hList7"/>
    <dgm:cxn modelId="{2D51FC72-BDFE-4EE9-92D0-B4005DBC8A4B}" type="presParOf" srcId="{E2353FEA-295A-4437-B2B9-98E3113188B7}" destId="{E6FB6376-2172-4D0E-8DD8-4580D6DDF48D}" srcOrd="0" destOrd="0" presId="urn:microsoft.com/office/officeart/2005/8/layout/hList7"/>
    <dgm:cxn modelId="{A289B010-BE02-467B-813C-7C3A12C8A380}" type="presParOf" srcId="{E2353FEA-295A-4437-B2B9-98E3113188B7}" destId="{1D5B33C2-0F78-4AB9-811F-4E453AE8ED9E}" srcOrd="1" destOrd="0" presId="urn:microsoft.com/office/officeart/2005/8/layout/hList7"/>
    <dgm:cxn modelId="{CB0BA430-743F-4FEE-9524-C77B52E2788C}" type="presParOf" srcId="{E2353FEA-295A-4437-B2B9-98E3113188B7}" destId="{99D43359-3B32-4413-A315-6BEE876329C0}" srcOrd="2" destOrd="0" presId="urn:microsoft.com/office/officeart/2005/8/layout/hList7"/>
    <dgm:cxn modelId="{7B9DFFC1-9A85-495E-AC7F-FDF5C65EE28E}" type="presParOf" srcId="{E2353FEA-295A-4437-B2B9-98E3113188B7}" destId="{F78DF628-8CAD-4956-BF0A-6740B24273A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275728-B6F5-4A27-8BE5-1052C2DFA742}">
      <dsp:nvSpPr>
        <dsp:cNvPr id="0" name=""/>
        <dsp:cNvSpPr/>
      </dsp:nvSpPr>
      <dsp:spPr>
        <a:xfrm>
          <a:off x="17762" y="0"/>
          <a:ext cx="5934643" cy="5418667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2000" b="1" kern="1200" dirty="0">
            <a:solidFill>
              <a:srgbClr val="FFCC4A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b="1" kern="1200" dirty="0">
              <a:solidFill>
                <a:srgbClr val="FFCC4A"/>
              </a:solidFill>
              <a:latin typeface="Arial" panose="020B0604020202020204" pitchFamily="34" charset="0"/>
              <a:cs typeface="Arial" panose="020B0604020202020204" pitchFamily="34" charset="0"/>
            </a:rPr>
            <a:t>Švietimo inovacijų skatinimas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CC4A"/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  <a:r>
            <a:rPr lang="lt-LT" sz="2000" b="1" kern="1200" dirty="0">
              <a:solidFill>
                <a:srgbClr val="FFCC4A"/>
              </a:solidFill>
              <a:latin typeface="Arial" panose="020B0604020202020204" pitchFamily="34" charset="0"/>
              <a:cs typeface="Arial" panose="020B0604020202020204" pitchFamily="34" charset="0"/>
            </a:rPr>
            <a:t>9</a:t>
          </a:r>
          <a:r>
            <a:rPr lang="en-US" sz="2000" b="1" kern="1200" dirty="0">
              <a:solidFill>
                <a:srgbClr val="FFCC4A"/>
              </a:solidFill>
              <a:latin typeface="Arial" panose="020B0604020202020204" pitchFamily="34" charset="0"/>
              <a:cs typeface="Arial" panose="020B0604020202020204" pitchFamily="34" charset="0"/>
            </a:rPr>
            <a:t>0</a:t>
          </a:r>
          <a:r>
            <a:rPr lang="lt-LT" sz="2000" b="1" kern="1200" dirty="0">
              <a:solidFill>
                <a:srgbClr val="FFCC4A"/>
              </a:solidFill>
              <a:latin typeface="Arial" panose="020B0604020202020204" pitchFamily="34" charset="0"/>
              <a:cs typeface="Arial" panose="020B0604020202020204" pitchFamily="34" charset="0"/>
            </a:rPr>
            <a:t>,0</a:t>
          </a:r>
          <a:r>
            <a:rPr lang="en-US" sz="2000" b="1" kern="1200" dirty="0">
              <a:solidFill>
                <a:srgbClr val="FFCC4A"/>
              </a:solidFill>
              <a:latin typeface="Arial" panose="020B0604020202020204" pitchFamily="34" charset="0"/>
              <a:cs typeface="Arial" panose="020B0604020202020204" pitchFamily="34" charset="0"/>
            </a:rPr>
            <a:t> t</a:t>
          </a:r>
          <a:r>
            <a:rPr lang="lt-LT" sz="2000" b="1" kern="1200" dirty="0" err="1">
              <a:solidFill>
                <a:srgbClr val="FFCC4A"/>
              </a:solidFill>
              <a:latin typeface="Arial" panose="020B0604020202020204" pitchFamily="34" charset="0"/>
              <a:cs typeface="Arial" panose="020B0604020202020204" pitchFamily="34" charset="0"/>
            </a:rPr>
            <a:t>ūkst</a:t>
          </a:r>
          <a:r>
            <a:rPr lang="lt-LT" sz="2000" b="1" kern="1200" dirty="0">
              <a:solidFill>
                <a:srgbClr val="FFCC4A"/>
              </a:solidFill>
              <a:latin typeface="Arial" panose="020B0604020202020204" pitchFamily="34" charset="0"/>
              <a:cs typeface="Arial" panose="020B0604020202020204" pitchFamily="34" charset="0"/>
            </a:rPr>
            <a:t>. Eur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2000" b="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2000" b="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2000" b="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STEAM ir STEAM JUNIOR, </a:t>
          </a:r>
          <a:r>
            <a:rPr lang="en-US" sz="200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STEAM </a:t>
          </a:r>
          <a:r>
            <a:rPr lang="en-US" sz="2000" b="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dar</a:t>
          </a:r>
          <a:r>
            <a:rPr lang="lt-LT" sz="2000" b="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želis</a:t>
          </a:r>
          <a:r>
            <a:rPr lang="lt-LT" sz="200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, INOSTART programos, skaitmeninis turinys </a:t>
          </a:r>
          <a:endParaRPr lang="en-US" sz="2000" kern="1200" dirty="0"/>
        </a:p>
      </dsp:txBody>
      <dsp:txXfrm>
        <a:off x="17762" y="2167466"/>
        <a:ext cx="5934643" cy="2167466"/>
      </dsp:txXfrm>
    </dsp:sp>
    <dsp:sp modelId="{FCBB948A-6169-493F-867D-0981E7AD8030}">
      <dsp:nvSpPr>
        <dsp:cNvPr id="0" name=""/>
        <dsp:cNvSpPr/>
      </dsp:nvSpPr>
      <dsp:spPr>
        <a:xfrm>
          <a:off x="2070294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FB6376-2172-4D0E-8DD8-4580D6DDF48D}">
      <dsp:nvSpPr>
        <dsp:cNvPr id="0" name=""/>
        <dsp:cNvSpPr/>
      </dsp:nvSpPr>
      <dsp:spPr>
        <a:xfrm>
          <a:off x="6117863" y="0"/>
          <a:ext cx="5934643" cy="5418667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2000" b="1" i="0" kern="1200" dirty="0">
            <a:solidFill>
              <a:srgbClr val="FFCC4A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b="1" i="0" kern="1200" dirty="0">
              <a:solidFill>
                <a:srgbClr val="FFCC4A"/>
              </a:solidFill>
              <a:latin typeface="Arial" panose="020B0604020202020204" pitchFamily="34" charset="0"/>
              <a:cs typeface="Arial" panose="020B0604020202020204" pitchFamily="34" charset="0"/>
            </a:rPr>
            <a:t>Š</a:t>
          </a:r>
          <a:r>
            <a:rPr lang="en-US" sz="2000" b="1" i="0" kern="1200" dirty="0">
              <a:solidFill>
                <a:srgbClr val="FFCC4A"/>
              </a:solidFill>
              <a:latin typeface="Arial" panose="020B0604020202020204" pitchFamily="34" charset="0"/>
              <a:cs typeface="Arial" panose="020B0604020202020204" pitchFamily="34" charset="0"/>
            </a:rPr>
            <a:t>vi</a:t>
          </a:r>
          <a:r>
            <a:rPr lang="lt-LT" sz="2000" b="1" i="0" kern="1200" dirty="0" err="1">
              <a:solidFill>
                <a:srgbClr val="FFCC4A"/>
              </a:solidFill>
              <a:latin typeface="Arial" panose="020B0604020202020204" pitchFamily="34" charset="0"/>
              <a:cs typeface="Arial" panose="020B0604020202020204" pitchFamily="34" charset="0"/>
            </a:rPr>
            <a:t>etimo</a:t>
          </a:r>
          <a:r>
            <a:rPr lang="lt-LT" sz="2000" b="1" i="0" kern="1200" dirty="0">
              <a:solidFill>
                <a:srgbClr val="FFCC4A"/>
              </a:solidFill>
              <a:latin typeface="Arial" panose="020B0604020202020204" pitchFamily="34" charset="0"/>
              <a:cs typeface="Arial" panose="020B0604020202020204" pitchFamily="34" charset="0"/>
            </a:rPr>
            <a:t> įstaigų valdymo efektyvumas ir racionalus biudžeto lėšų panaudojimas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20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20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20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Arial" panose="020B0604020202020204" pitchFamily="34" charset="0"/>
              <a:cs typeface="Arial" panose="020B0604020202020204" pitchFamily="34" charset="0"/>
            </a:rPr>
            <a:t>Pradedamas </a:t>
          </a:r>
          <a:r>
            <a:rPr lang="lt-LT" sz="2000" b="0" i="0" kern="1200" dirty="0">
              <a:latin typeface="Arial" panose="020B0604020202020204" pitchFamily="34" charset="0"/>
              <a:cs typeface="Arial" panose="020B0604020202020204" pitchFamily="34" charset="0"/>
            </a:rPr>
            <a:t>įgyvendinti švietimo įstaigų pertvarkos planas</a:t>
          </a:r>
          <a:endParaRPr lang="en-US" sz="2000" kern="1200" dirty="0"/>
        </a:p>
      </dsp:txBody>
      <dsp:txXfrm>
        <a:off x="6117863" y="2167466"/>
        <a:ext cx="5934643" cy="2167466"/>
      </dsp:txXfrm>
    </dsp:sp>
    <dsp:sp modelId="{F78DF628-8CAD-4956-BF0A-6740B24273AD}">
      <dsp:nvSpPr>
        <dsp:cNvPr id="0" name=""/>
        <dsp:cNvSpPr/>
      </dsp:nvSpPr>
      <dsp:spPr>
        <a:xfrm>
          <a:off x="8182977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91708C-4FA8-494B-AF32-8D7B67350B05}">
      <dsp:nvSpPr>
        <dsp:cNvPr id="0" name=""/>
        <dsp:cNvSpPr/>
      </dsp:nvSpPr>
      <dsp:spPr>
        <a:xfrm>
          <a:off x="569388" y="2861237"/>
          <a:ext cx="11093072" cy="812800"/>
        </a:xfrm>
        <a:prstGeom prst="leftRightArrow">
          <a:avLst/>
        </a:prstGeom>
        <a:solidFill>
          <a:srgbClr val="FFC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275728-B6F5-4A27-8BE5-1052C2DFA742}">
      <dsp:nvSpPr>
        <dsp:cNvPr id="0" name=""/>
        <dsp:cNvSpPr/>
      </dsp:nvSpPr>
      <dsp:spPr>
        <a:xfrm>
          <a:off x="17762" y="0"/>
          <a:ext cx="5934643" cy="5418667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2000" b="1" kern="1200" dirty="0">
            <a:solidFill>
              <a:srgbClr val="FFCC4A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b="1" kern="1200" dirty="0">
              <a:solidFill>
                <a:srgbClr val="FFCC4A"/>
              </a:solidFill>
              <a:latin typeface="Arial" panose="020B0604020202020204" pitchFamily="34" charset="0"/>
              <a:cs typeface="Arial" panose="020B0604020202020204" pitchFamily="34" charset="0"/>
            </a:rPr>
            <a:t>Socialinių paslaugų </a:t>
          </a:r>
          <a:r>
            <a:rPr lang="en-US" sz="2000" b="1" kern="1200" dirty="0" err="1">
              <a:solidFill>
                <a:srgbClr val="FFCC4A"/>
              </a:solidFill>
              <a:latin typeface="Arial" panose="020B0604020202020204" pitchFamily="34" charset="0"/>
              <a:cs typeface="Arial" panose="020B0604020202020204" pitchFamily="34" charset="0"/>
            </a:rPr>
            <a:t>prieinamumo</a:t>
          </a:r>
          <a:r>
            <a:rPr lang="en-US" sz="2000" b="1" kern="1200" dirty="0">
              <a:solidFill>
                <a:srgbClr val="FFCC4A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>
              <a:solidFill>
                <a:srgbClr val="FFCC4A"/>
              </a:solidFill>
              <a:latin typeface="Arial" panose="020B0604020202020204" pitchFamily="34" charset="0"/>
              <a:cs typeface="Arial" panose="020B0604020202020204" pitchFamily="34" charset="0"/>
            </a:rPr>
            <a:t>didinimas</a:t>
          </a:r>
          <a:endParaRPr lang="lt-LT" sz="2000" b="1" kern="1200" dirty="0">
            <a:solidFill>
              <a:srgbClr val="FFCC4A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b="1" kern="1200" dirty="0">
              <a:solidFill>
                <a:srgbClr val="FFCC4A"/>
              </a:solidFill>
              <a:latin typeface="Arial" panose="020B0604020202020204" pitchFamily="34" charset="0"/>
              <a:cs typeface="Arial" panose="020B0604020202020204" pitchFamily="34" charset="0"/>
            </a:rPr>
            <a:t>1 938,6 tūkst. Eur</a:t>
          </a:r>
          <a:endParaRPr lang="lt-LT" sz="2000" b="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2000" b="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2000" b="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Bendruomeninių apgyvendinimo bei užimtumo paslaugų asmenims su proto ir psichikos negalia plėtra</a:t>
          </a:r>
          <a:endParaRPr lang="en-US" sz="2000" kern="1200" dirty="0"/>
        </a:p>
      </dsp:txBody>
      <dsp:txXfrm>
        <a:off x="17762" y="2167466"/>
        <a:ext cx="5934643" cy="2167466"/>
      </dsp:txXfrm>
    </dsp:sp>
    <dsp:sp modelId="{FCBB948A-6169-493F-867D-0981E7AD8030}">
      <dsp:nvSpPr>
        <dsp:cNvPr id="0" name=""/>
        <dsp:cNvSpPr/>
      </dsp:nvSpPr>
      <dsp:spPr>
        <a:xfrm>
          <a:off x="2070294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FB6376-2172-4D0E-8DD8-4580D6DDF48D}">
      <dsp:nvSpPr>
        <dsp:cNvPr id="0" name=""/>
        <dsp:cNvSpPr/>
      </dsp:nvSpPr>
      <dsp:spPr>
        <a:xfrm>
          <a:off x="6117863" y="0"/>
          <a:ext cx="5934643" cy="5418667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2000" b="1" i="0" kern="1200" dirty="0">
            <a:solidFill>
              <a:srgbClr val="FFCC4A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b="1" kern="1200" dirty="0">
              <a:solidFill>
                <a:srgbClr val="FFCC4A"/>
              </a:solidFill>
              <a:latin typeface="Arial" panose="020B0604020202020204" pitchFamily="34" charset="0"/>
              <a:cs typeface="Arial" panose="020B0604020202020204" pitchFamily="34" charset="0"/>
            </a:rPr>
            <a:t>Kultūros įstaigų patalpų modernizavimas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b="1" kern="1200">
              <a:solidFill>
                <a:srgbClr val="FFCC4A"/>
              </a:solidFill>
              <a:latin typeface="Arial" panose="020B0604020202020204" pitchFamily="34" charset="0"/>
              <a:cs typeface="Arial" panose="020B0604020202020204" pitchFamily="34" charset="0"/>
            </a:rPr>
            <a:t>2 900,9 </a:t>
          </a:r>
          <a:r>
            <a:rPr lang="en-US" sz="2000" b="1" kern="1200">
              <a:solidFill>
                <a:srgbClr val="FFCC4A"/>
              </a:solidFill>
              <a:latin typeface="Arial" panose="020B0604020202020204" pitchFamily="34" charset="0"/>
              <a:cs typeface="Arial" panose="020B0604020202020204" pitchFamily="34" charset="0"/>
            </a:rPr>
            <a:t>t</a:t>
          </a:r>
          <a:r>
            <a:rPr lang="lt-LT" sz="2000" b="1" kern="1200" dirty="0" err="1">
              <a:solidFill>
                <a:srgbClr val="FFCC4A"/>
              </a:solidFill>
              <a:latin typeface="Arial" panose="020B0604020202020204" pitchFamily="34" charset="0"/>
              <a:cs typeface="Arial" panose="020B0604020202020204" pitchFamily="34" charset="0"/>
            </a:rPr>
            <a:t>ūkst</a:t>
          </a:r>
          <a:r>
            <a:rPr lang="lt-LT" sz="2000" b="1" kern="1200" dirty="0">
              <a:solidFill>
                <a:srgbClr val="FFCC4A"/>
              </a:solidFill>
              <a:latin typeface="Arial" panose="020B0604020202020204" pitchFamily="34" charset="0"/>
              <a:cs typeface="Arial" panose="020B0604020202020204" pitchFamily="34" charset="0"/>
            </a:rPr>
            <a:t>. Eur</a:t>
          </a:r>
          <a:endParaRPr lang="lt-LT" sz="20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20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b="0" kern="1200" dirty="0">
              <a:latin typeface="Arial" panose="020B0604020202020204" pitchFamily="34" charset="0"/>
              <a:cs typeface="Arial" panose="020B0604020202020204" pitchFamily="34" charset="0"/>
            </a:rPr>
            <a:t>Šiaulių miesto koncertinės įstaigos "Saulė“</a:t>
          </a:r>
          <a:r>
            <a:rPr lang="en-US" sz="20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ir</a:t>
          </a:r>
          <a:r>
            <a:rPr lang="lt-LT" sz="2000" kern="1200" dirty="0">
              <a:latin typeface="Arial" panose="020B0604020202020204" pitchFamily="34" charset="0"/>
              <a:cs typeface="Arial" panose="020B0604020202020204" pitchFamily="34" charset="0"/>
            </a:rPr>
            <a:t> Šiaulių dailės galerijos pastatų modernizavimas</a:t>
          </a:r>
          <a:endParaRPr lang="en-US" sz="2000" kern="1200" dirty="0"/>
        </a:p>
      </dsp:txBody>
      <dsp:txXfrm>
        <a:off x="6117863" y="2167466"/>
        <a:ext cx="5934643" cy="2167466"/>
      </dsp:txXfrm>
    </dsp:sp>
    <dsp:sp modelId="{F78DF628-8CAD-4956-BF0A-6740B24273AD}">
      <dsp:nvSpPr>
        <dsp:cNvPr id="0" name=""/>
        <dsp:cNvSpPr/>
      </dsp:nvSpPr>
      <dsp:spPr>
        <a:xfrm>
          <a:off x="8182977" y="325120"/>
          <a:ext cx="1804416" cy="180441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91708C-4FA8-494B-AF32-8D7B67350B05}">
      <dsp:nvSpPr>
        <dsp:cNvPr id="0" name=""/>
        <dsp:cNvSpPr/>
      </dsp:nvSpPr>
      <dsp:spPr>
        <a:xfrm>
          <a:off x="569388" y="2973144"/>
          <a:ext cx="11093072" cy="812800"/>
        </a:xfrm>
        <a:prstGeom prst="leftRightArrow">
          <a:avLst/>
        </a:prstGeom>
        <a:solidFill>
          <a:srgbClr val="FFC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275728-B6F5-4A27-8BE5-1052C2DFA742}">
      <dsp:nvSpPr>
        <dsp:cNvPr id="0" name=""/>
        <dsp:cNvSpPr/>
      </dsp:nvSpPr>
      <dsp:spPr>
        <a:xfrm>
          <a:off x="17762" y="0"/>
          <a:ext cx="5934643" cy="5418667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2000" b="1" kern="1200" dirty="0">
            <a:solidFill>
              <a:srgbClr val="FFCC4A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2000" b="1" kern="1200" dirty="0">
            <a:solidFill>
              <a:schemeClr val="accent4">
                <a:lumMod val="60000"/>
                <a:lumOff val="4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b="1" kern="1200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Miesto viešųjų erdvių pritaikymas fiziniam aktyvumui ir laisvalaikiui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lt-LT" sz="2000" b="1" kern="1200" dirty="0">
              <a:solidFill>
                <a:srgbClr val="FFCC4A"/>
              </a:solidFill>
              <a:latin typeface="Arial" panose="020B0604020202020204" pitchFamily="34" charset="0"/>
              <a:cs typeface="Arial" panose="020B0604020202020204" pitchFamily="34" charset="0"/>
            </a:rPr>
            <a:t>1 284,1</a:t>
          </a:r>
          <a:r>
            <a:rPr lang="en-US" sz="2000" b="1" kern="1200" dirty="0">
              <a:solidFill>
                <a:srgbClr val="FFCC4A"/>
              </a:solidFill>
              <a:latin typeface="Arial" panose="020B0604020202020204" pitchFamily="34" charset="0"/>
              <a:cs typeface="Arial" panose="020B0604020202020204" pitchFamily="34" charset="0"/>
            </a:rPr>
            <a:t> t</a:t>
          </a:r>
          <a:r>
            <a:rPr lang="lt-LT" sz="2000" b="1" kern="1200" dirty="0" err="1">
              <a:solidFill>
                <a:srgbClr val="FFCC4A"/>
              </a:solidFill>
              <a:latin typeface="Arial" panose="020B0604020202020204" pitchFamily="34" charset="0"/>
              <a:cs typeface="Arial" panose="020B0604020202020204" pitchFamily="34" charset="0"/>
            </a:rPr>
            <a:t>ūkst</a:t>
          </a:r>
          <a:r>
            <a:rPr lang="lt-LT" sz="2000" b="1" kern="1200" dirty="0">
              <a:solidFill>
                <a:srgbClr val="FFCC4A"/>
              </a:solidFill>
              <a:latin typeface="Arial" panose="020B0604020202020204" pitchFamily="34" charset="0"/>
              <a:cs typeface="Arial" panose="020B0604020202020204" pitchFamily="34" charset="0"/>
            </a:rPr>
            <a:t>. Eur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endParaRPr lang="lt-LT" sz="2000" b="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kern="1200" dirty="0">
              <a:latin typeface="Arial" panose="020B0604020202020204" pitchFamily="34" charset="0"/>
              <a:cs typeface="Arial" panose="020B0604020202020204" pitchFamily="34" charset="0"/>
            </a:rPr>
            <a:t>Sporto komplekso (futbolo ir regbio maniežo) techninio projekto parengimas, futbolo aikštės (Kviečių g. 7) ir mokyklų sporto aikštynų rekonstrukcija bei mokyklų sporto salių atnaujinimas</a:t>
          </a:r>
          <a:endParaRPr lang="en-US" sz="2000" kern="1200" dirty="0"/>
        </a:p>
      </dsp:txBody>
      <dsp:txXfrm>
        <a:off x="17762" y="2167466"/>
        <a:ext cx="5934643" cy="2167466"/>
      </dsp:txXfrm>
    </dsp:sp>
    <dsp:sp modelId="{FCBB948A-6169-493F-867D-0981E7AD8030}">
      <dsp:nvSpPr>
        <dsp:cNvPr id="0" name=""/>
        <dsp:cNvSpPr/>
      </dsp:nvSpPr>
      <dsp:spPr>
        <a:xfrm>
          <a:off x="2070294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FB6376-2172-4D0E-8DD8-4580D6DDF48D}">
      <dsp:nvSpPr>
        <dsp:cNvPr id="0" name=""/>
        <dsp:cNvSpPr/>
      </dsp:nvSpPr>
      <dsp:spPr>
        <a:xfrm>
          <a:off x="6117863" y="0"/>
          <a:ext cx="5934643" cy="5418667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2000" b="1" i="0" kern="1200" dirty="0">
            <a:solidFill>
              <a:srgbClr val="FFCC4A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2000" b="1" kern="1200" dirty="0">
            <a:solidFill>
              <a:schemeClr val="accent4">
                <a:lumMod val="60000"/>
                <a:lumOff val="4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b="1" kern="1200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Švietimo įstaigų modernizavimas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b="1" kern="1200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3 608,1 </a:t>
          </a:r>
          <a:r>
            <a:rPr lang="en-US" sz="2000" b="1" kern="1200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</a:t>
          </a:r>
          <a:r>
            <a:rPr lang="lt-LT" sz="2000" b="1" kern="1200" dirty="0" err="1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ūkst</a:t>
          </a:r>
          <a:r>
            <a:rPr lang="lt-LT" sz="2000" b="1" kern="1200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 Eur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20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Lopšelių – darželių „Salduvė“ ir „Žiburėlis“ pastatų atnaujinimas, hibridinių klasių, liftų, kondicionavimo sistemos įrengimas, virtuvių, elektros instaliacijos remontas, saulės elektrinių ant pastatų stogų įrengimas </a:t>
          </a:r>
          <a:endParaRPr lang="en-US" sz="2000" kern="1200" dirty="0"/>
        </a:p>
      </dsp:txBody>
      <dsp:txXfrm>
        <a:off x="6117863" y="2167466"/>
        <a:ext cx="5934643" cy="2167466"/>
      </dsp:txXfrm>
    </dsp:sp>
    <dsp:sp modelId="{F78DF628-8CAD-4956-BF0A-6740B24273AD}">
      <dsp:nvSpPr>
        <dsp:cNvPr id="0" name=""/>
        <dsp:cNvSpPr/>
      </dsp:nvSpPr>
      <dsp:spPr>
        <a:xfrm>
          <a:off x="8182977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91708C-4FA8-494B-AF32-8D7B67350B05}">
      <dsp:nvSpPr>
        <dsp:cNvPr id="0" name=""/>
        <dsp:cNvSpPr/>
      </dsp:nvSpPr>
      <dsp:spPr>
        <a:xfrm>
          <a:off x="551639" y="2790093"/>
          <a:ext cx="11093072" cy="812800"/>
        </a:xfrm>
        <a:prstGeom prst="leftRightArrow">
          <a:avLst/>
        </a:prstGeom>
        <a:solidFill>
          <a:srgbClr val="FFC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0.07408</cdr:x>
      <cdr:y>0.81425</cdr:y>
    </cdr:from>
    <cdr:to>
      <cdr:x>0.1702</cdr:x>
      <cdr:y>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0F8D34C0-1B70-4589-B272-310FC9EBB8BC}"/>
            </a:ext>
          </a:extLst>
        </cdr:cNvPr>
        <cdr:cNvSpPr txBox="1"/>
      </cdr:nvSpPr>
      <cdr:spPr>
        <a:xfrm xmlns:a="http://schemas.openxmlformats.org/drawingml/2006/main">
          <a:off x="704662" y="416427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lt-LT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0.0649</cdr:x>
      <cdr:y>0.12229</cdr:y>
    </cdr:from>
    <cdr:to>
      <cdr:x>0.28486</cdr:x>
      <cdr:y>0.17099</cdr:y>
    </cdr:to>
    <cdr:cxnSp macro="">
      <cdr:nvCxnSpPr>
        <cdr:cNvPr id="3" name="Tiesioji rodyklės jungtis 2">
          <a:extLst xmlns:a="http://schemas.openxmlformats.org/drawingml/2006/main">
            <a:ext uri="{FF2B5EF4-FFF2-40B4-BE49-F238E27FC236}">
              <a16:creationId xmlns:a16="http://schemas.microsoft.com/office/drawing/2014/main" id="{D40E3765-F7A2-473F-866E-3FF4024EC406}"/>
            </a:ext>
          </a:extLst>
        </cdr:cNvPr>
        <cdr:cNvCxnSpPr/>
      </cdr:nvCxnSpPr>
      <cdr:spPr>
        <a:xfrm xmlns:a="http://schemas.openxmlformats.org/drawingml/2006/main">
          <a:off x="454343" y="575199"/>
          <a:ext cx="1539834" cy="22903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0.54344</cdr:x>
      <cdr:y>0.13268</cdr:y>
    </cdr:from>
    <cdr:to>
      <cdr:x>0.77299</cdr:x>
      <cdr:y>0.16867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2B6D4267-7501-4431-B3F8-E650E83926CF}"/>
            </a:ext>
          </a:extLst>
        </cdr:cNvPr>
        <cdr:cNvCxnSpPr/>
      </cdr:nvCxnSpPr>
      <cdr:spPr>
        <a:xfrm xmlns:a="http://schemas.openxmlformats.org/drawingml/2006/main" flipH="1">
          <a:off x="3804369" y="624082"/>
          <a:ext cx="1606978" cy="16927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sp macro="" textlink="">
      <cdr:nvSpPr>
        <cdr:cNvPr id="2" name="Rectangle 2">
          <a:extLst xmlns:a="http://schemas.openxmlformats.org/drawingml/2006/main">
            <a:ext uri="{FF2B5EF4-FFF2-40B4-BE49-F238E27FC236}">
              <a16:creationId xmlns:a16="http://schemas.microsoft.com/office/drawing/2014/main" id="{9DA3BF19-3D5E-45E6-95D1-5AADC6559B5C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0"/>
          <a:ext cx="11227323" cy="74328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lt-LT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>
            <a:spcBef>
              <a:spcPts val="1800"/>
            </a:spcBef>
            <a:buClr>
              <a:srgbClr val="FC6417"/>
            </a:buClr>
            <a:buSzPct val="130000"/>
            <a:buNone/>
            <a:defRPr/>
          </a:pPr>
          <a:r>
            <a:rPr lang="lt-LT" sz="2400" b="1" dirty="0">
              <a:latin typeface="Arial" panose="020B0604020202020204" pitchFamily="34" charset="0"/>
              <a:cs typeface="Arial" panose="020B0604020202020204" pitchFamily="34" charset="0"/>
            </a:rPr>
            <a:t>Švietimo paslaugų teikėjai:</a:t>
          </a:r>
          <a:endParaRPr lang="en-US" sz="2400" b="1" dirty="0"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>
            <a:spcBef>
              <a:spcPts val="1800"/>
            </a:spcBef>
            <a:buClr>
              <a:srgbClr val="FC6417"/>
            </a:buClr>
            <a:buSzPct val="130000"/>
            <a:buBlip>
              <a:blip xmlns:r="http://schemas.openxmlformats.org/officeDocument/2006/relationships" r:embed="rId1"/>
            </a:buBlip>
            <a:defRPr/>
          </a:pPr>
          <a:r>
            <a:rPr lang="lt-LT" sz="2400" dirty="0">
              <a:latin typeface="Arial" panose="020B0604020202020204" pitchFamily="34" charset="0"/>
              <a:cs typeface="Arial" panose="020B0604020202020204" pitchFamily="34" charset="0"/>
            </a:rPr>
            <a:t>  3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lt-LT" sz="2400" dirty="0">
              <a:latin typeface="Arial" panose="020B0604020202020204" pitchFamily="34" charset="0"/>
              <a:cs typeface="Arial" panose="020B0604020202020204" pitchFamily="34" charset="0"/>
            </a:rPr>
            <a:t> – ikimokyklinio ugdymo įstaigos (iš jų 5 – nevalstybinės)</a:t>
          </a:r>
          <a:endParaRPr lang="en-US" sz="24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>
            <a:spcBef>
              <a:spcPts val="1800"/>
            </a:spcBef>
            <a:buClr>
              <a:srgbClr val="FC6417"/>
            </a:buClr>
            <a:buSzPct val="130000"/>
            <a:buBlip>
              <a:blip xmlns:r="http://schemas.openxmlformats.org/officeDocument/2006/relationships" r:embed="rId1"/>
            </a:buBlip>
            <a:defRPr/>
          </a:pPr>
          <a:r>
            <a:rPr lang="lt-LT" sz="2400" dirty="0">
              <a:latin typeface="Arial" panose="020B0604020202020204" pitchFamily="34" charset="0"/>
              <a:cs typeface="Arial" panose="020B0604020202020204" pitchFamily="34" charset="0"/>
            </a:rPr>
            <a:t>    4 – pradinės mokyklos (iš jų 2 – nevalstybinės)</a:t>
          </a:r>
        </a:p>
        <a:p xmlns:a="http://schemas.openxmlformats.org/drawingml/2006/main">
          <a:pPr>
            <a:spcBef>
              <a:spcPts val="1800"/>
            </a:spcBef>
            <a:buClr>
              <a:srgbClr val="FC6417"/>
            </a:buClr>
            <a:buSzPct val="130000"/>
            <a:buBlip>
              <a:blip xmlns:r="http://schemas.openxmlformats.org/officeDocument/2006/relationships" r:embed="rId1"/>
            </a:buBlip>
            <a:defRPr/>
          </a:pPr>
          <a:r>
            <a:rPr lang="lt-LT" sz="2400" dirty="0">
              <a:latin typeface="Arial" panose="020B0604020202020204" pitchFamily="34" charset="0"/>
              <a:cs typeface="Arial" panose="020B0604020202020204" pitchFamily="34" charset="0"/>
            </a:rPr>
            <a:t>  11 – gimnazijų</a:t>
          </a:r>
        </a:p>
        <a:p xmlns:a="http://schemas.openxmlformats.org/drawingml/2006/main">
          <a:pPr>
            <a:spcBef>
              <a:spcPts val="1800"/>
            </a:spcBef>
            <a:buClr>
              <a:srgbClr val="FC6417"/>
            </a:buClr>
            <a:buSzPct val="130000"/>
            <a:buBlip>
              <a:blip xmlns:r="http://schemas.openxmlformats.org/officeDocument/2006/relationships" r:embed="rId1"/>
            </a:buBlip>
            <a:defRPr/>
          </a:pPr>
          <a:r>
            <a:rPr lang="lt-LT" sz="2400" dirty="0">
              <a:latin typeface="Arial" panose="020B0604020202020204" pitchFamily="34" charset="0"/>
              <a:cs typeface="Arial" panose="020B0604020202020204" pitchFamily="34" charset="0"/>
            </a:rPr>
            <a:t>  19 – progimnazijų ir pagrindinių mokyklų</a:t>
          </a:r>
        </a:p>
        <a:p xmlns:a="http://schemas.openxmlformats.org/drawingml/2006/main">
          <a:pPr>
            <a:spcBef>
              <a:spcPts val="1800"/>
            </a:spcBef>
            <a:buClr>
              <a:srgbClr val="FC6417"/>
            </a:buClr>
            <a:buSzPct val="130000"/>
            <a:buBlip>
              <a:blip xmlns:r="http://schemas.openxmlformats.org/officeDocument/2006/relationships" r:embed="rId1"/>
            </a:buBlip>
            <a:defRPr/>
          </a:pPr>
          <a:r>
            <a:rPr lang="lt-LT" sz="2400" dirty="0">
              <a:latin typeface="Arial" panose="020B0604020202020204" pitchFamily="34" charset="0"/>
              <a:cs typeface="Arial" panose="020B0604020202020204" pitchFamily="34" charset="0"/>
            </a:rPr>
            <a:t>    2 – švietimo pagalbos įstaigos</a:t>
          </a:r>
        </a:p>
        <a:p xmlns:a="http://schemas.openxmlformats.org/drawingml/2006/main">
          <a:pPr>
            <a:spcBef>
              <a:spcPts val="1800"/>
            </a:spcBef>
            <a:buClr>
              <a:srgbClr val="FC6417"/>
            </a:buClr>
            <a:buSzPct val="130000"/>
            <a:buBlip>
              <a:blip xmlns:r="http://schemas.openxmlformats.org/officeDocument/2006/relationships" r:embed="rId1"/>
            </a:buBlip>
            <a:defRPr/>
          </a:pPr>
          <a:r>
            <a:rPr lang="lt-LT" sz="2400" dirty="0">
              <a:latin typeface="Arial" panose="020B0604020202020204" pitchFamily="34" charset="0"/>
              <a:cs typeface="Arial" panose="020B0604020202020204" pitchFamily="34" charset="0"/>
            </a:rPr>
            <a:t>    8 – neformaliojo vaikų švietimo mokyklos</a:t>
          </a:r>
        </a:p>
        <a:p xmlns:a="http://schemas.openxmlformats.org/drawingml/2006/main">
          <a:pPr>
            <a:spcBef>
              <a:spcPts val="1800"/>
            </a:spcBef>
            <a:buClr>
              <a:srgbClr val="FC6417"/>
            </a:buClr>
            <a:buSzPct val="130000"/>
            <a:buBlip>
              <a:blip xmlns:r="http://schemas.openxmlformats.org/officeDocument/2006/relationships" r:embed="rId1"/>
            </a:buBlip>
            <a:defRPr/>
          </a:pPr>
          <a:r>
            <a:rPr lang="lt-LT" sz="24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32</a:t>
          </a:r>
          <a:r>
            <a:rPr lang="lt-LT" sz="2400" dirty="0">
              <a:latin typeface="Arial" panose="020B0604020202020204" pitchFamily="34" charset="0"/>
              <a:cs typeface="Arial" panose="020B0604020202020204" pitchFamily="34" charset="0"/>
            </a:rPr>
            <a:t> – neformaliojo vaikų švietimo teikėjas (laisvieji mokytojai, įvairios įstaigos ir organizacijos) </a:t>
          </a:r>
        </a:p>
        <a:p xmlns:a="http://schemas.openxmlformats.org/drawingml/2006/main">
          <a:pPr>
            <a:spcBef>
              <a:spcPts val="1800"/>
            </a:spcBef>
            <a:buClr>
              <a:srgbClr val="FC6417"/>
            </a:buClr>
            <a:buSzPct val="130000"/>
            <a:defRPr/>
          </a:pPr>
          <a:endParaRPr lang="lt-LT" sz="2400" dirty="0"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>
            <a:spcBef>
              <a:spcPts val="1800"/>
            </a:spcBef>
            <a:buClr>
              <a:srgbClr val="FC6417"/>
            </a:buClr>
            <a:buSzPct val="130000"/>
            <a:buBlip>
              <a:blip xmlns:r="http://schemas.openxmlformats.org/officeDocument/2006/relationships" r:embed="rId1"/>
            </a:buBlip>
            <a:defRPr/>
          </a:pPr>
          <a:endParaRPr lang="lt-LT" sz="2400" dirty="0"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>
            <a:spcBef>
              <a:spcPts val="1800"/>
            </a:spcBef>
            <a:buClr>
              <a:srgbClr val="FC6417"/>
            </a:buClr>
            <a:buSzPct val="130000"/>
            <a:buBlip>
              <a:blip xmlns:r="http://schemas.openxmlformats.org/officeDocument/2006/relationships" r:embed="rId1"/>
            </a:buBlip>
            <a:defRPr/>
          </a:pPr>
          <a:endParaRPr lang="lt-LT" sz="2400" dirty="0"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>
            <a:spcBef>
              <a:spcPts val="1800"/>
            </a:spcBef>
            <a:buClr>
              <a:srgbClr val="FC6417"/>
            </a:buClr>
            <a:buSzPct val="130000"/>
            <a:defRPr/>
          </a:pPr>
          <a:endParaRPr lang="en-GB" sz="2400" dirty="0">
            <a:latin typeface="+mn-lt"/>
            <a:cs typeface="Tahoma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1092" cy="4990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56155" y="1"/>
            <a:ext cx="2951092" cy="4990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1572A-A2D5-41FB-8E3F-2DB98F2001DA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1496" y="4783731"/>
            <a:ext cx="5445797" cy="391457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9441842"/>
            <a:ext cx="2951092" cy="4990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56155" y="9441842"/>
            <a:ext cx="2951092" cy="4990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C9A5B-EC30-49B7-8EAB-5E7E4FC0C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49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4C9BD-118D-4649-9E7A-2040A4AE493A}" type="slidenum">
              <a:rPr lang="lt-LT"/>
              <a:t>20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05946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4C9BD-118D-4649-9E7A-2040A4AE493A}" type="slidenum">
              <a:rPr lang="lt-LT"/>
              <a:t>29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23256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4C9BD-118D-4649-9E7A-2040A4AE493A}" type="slidenum">
              <a:rPr lang="lt-LT"/>
              <a:t>30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72688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4C9BD-118D-4649-9E7A-2040A4AE493A}" type="slidenum">
              <a:rPr lang="lt-LT"/>
              <a:t>31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4229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4C9BD-118D-4649-9E7A-2040A4AE493A}" type="slidenum">
              <a:rPr lang="lt-LT"/>
              <a:t>32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257398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4C9BD-118D-4649-9E7A-2040A4AE493A}" type="slidenum">
              <a:rPr lang="lt-LT"/>
              <a:t>34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317234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4C9BD-118D-4649-9E7A-2040A4AE493A}" type="slidenum">
              <a:rPr lang="lt-LT"/>
              <a:t>35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55159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4C9BD-118D-4649-9E7A-2040A4AE493A}" type="slidenum">
              <a:rPr lang="lt-LT"/>
              <a:t>36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677452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4C9BD-118D-4649-9E7A-2040A4AE493A}" type="slidenum">
              <a:rPr lang="lt-LT"/>
              <a:t>37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822802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4C9BD-118D-4649-9E7A-2040A4AE493A}" type="slidenum">
              <a:rPr lang="lt-LT"/>
              <a:t>38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70247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4C9BD-118D-4649-9E7A-2040A4AE493A}" type="slidenum">
              <a:rPr lang="lt-LT"/>
              <a:t>39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65898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4C9BD-118D-4649-9E7A-2040A4AE493A}" type="slidenum">
              <a:rPr lang="lt-LT"/>
              <a:t>21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809666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4C9BD-118D-4649-9E7A-2040A4AE493A}" type="slidenum">
              <a:rPr lang="lt-LT"/>
              <a:t>40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65335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4C9BD-118D-4649-9E7A-2040A4AE493A}" type="slidenum">
              <a:rPr lang="lt-LT"/>
              <a:t>41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624049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4C9BD-118D-4649-9E7A-2040A4AE493A}" type="slidenum">
              <a:rPr lang="lt-LT"/>
              <a:t>42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503675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4C9BD-118D-4649-9E7A-2040A4AE493A}" type="slidenum">
              <a:rPr lang="lt-LT"/>
              <a:t>43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002332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4C9BD-118D-4649-9E7A-2040A4AE493A}" type="slidenum">
              <a:rPr lang="lt-LT"/>
              <a:t>44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813471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C25CD-3B19-41E6-AA9B-1155E8F8AF7D}" type="slidenum">
              <a:rPr lang="lt-LT" smtClean="0"/>
              <a:t>60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993870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C25CD-3B19-41E6-AA9B-1155E8F8AF7D}" type="slidenum">
              <a:rPr lang="lt-LT" smtClean="0"/>
              <a:t>62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825797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4C9BD-118D-4649-9E7A-2040A4AE493A}" type="slidenum">
              <a:rPr lang="lt-LT"/>
              <a:t>80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27699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4C9BD-118D-4649-9E7A-2040A4AE493A}" type="slidenum">
              <a:rPr lang="lt-LT"/>
              <a:t>81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143060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4C9BD-118D-4649-9E7A-2040A4AE493A}" type="slidenum">
              <a:rPr lang="lt-LT"/>
              <a:t>82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34264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4C9BD-118D-4649-9E7A-2040A4AE493A}" type="slidenum">
              <a:rPr lang="lt-LT"/>
              <a:t>22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061646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4C9BD-118D-4649-9E7A-2040A4AE493A}" type="slidenum">
              <a:rPr lang="lt-LT"/>
              <a:t>83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730859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4C9BD-118D-4649-9E7A-2040A4AE493A}" type="slidenum">
              <a:rPr lang="lt-LT"/>
              <a:t>84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787805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4C9BD-118D-4649-9E7A-2040A4AE493A}" type="slidenum">
              <a:rPr lang="lt-LT"/>
              <a:t>86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804552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4C9BD-118D-4649-9E7A-2040A4AE493A}" type="slidenum">
              <a:rPr lang="lt-LT"/>
              <a:t>87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174550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4C9BD-118D-4649-9E7A-2040A4AE493A}" type="slidenum">
              <a:rPr lang="lt-LT"/>
              <a:t>88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673925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4C9BD-118D-4649-9E7A-2040A4AE493A}" type="slidenum">
              <a:rPr lang="lt-LT"/>
              <a:t>89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843845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4C9BD-118D-4649-9E7A-2040A4AE493A}" type="slidenum">
              <a:rPr lang="lt-LT"/>
              <a:t>90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33284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4C9BD-118D-4649-9E7A-2040A4AE493A}" type="slidenum">
              <a:rPr lang="lt-LT"/>
              <a:t>91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433453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4C9BD-118D-4649-9E7A-2040A4AE493A}" type="slidenum">
              <a:rPr lang="lt-LT"/>
              <a:t>92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748250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4C9BD-118D-4649-9E7A-2040A4AE493A}" type="slidenum">
              <a:rPr lang="lt-LT"/>
              <a:t>94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87403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4C9BD-118D-4649-9E7A-2040A4AE493A}" type="slidenum">
              <a:rPr lang="lt-LT"/>
              <a:t>23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0513386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4C9BD-118D-4649-9E7A-2040A4AE493A}" type="slidenum">
              <a:rPr lang="lt-LT"/>
              <a:t>95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8257200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4C9BD-118D-4649-9E7A-2040A4AE493A}" type="slidenum">
              <a:rPr lang="lt-LT"/>
              <a:t>96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724213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4C9BD-118D-4649-9E7A-2040A4AE493A}" type="slidenum">
              <a:rPr lang="lt-LT"/>
              <a:t>97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8344303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4C9BD-118D-4649-9E7A-2040A4AE493A}" type="slidenum">
              <a:rPr lang="lt-LT"/>
              <a:t>98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3777345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4C9BD-118D-4649-9E7A-2040A4AE493A}" type="slidenum">
              <a:rPr lang="lt-LT"/>
              <a:t>99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7007854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4C9BD-118D-4649-9E7A-2040A4AE493A}" type="slidenum">
              <a:rPr lang="lt-LT"/>
              <a:t>117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4455943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4C9BD-118D-4649-9E7A-2040A4AE493A}" type="slidenum">
              <a:rPr lang="lt-LT"/>
              <a:t>120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753709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4C9BD-118D-4649-9E7A-2040A4AE493A}" type="slidenum">
              <a:rPr lang="lt-LT"/>
              <a:t>121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1794562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4C9BD-118D-4649-9E7A-2040A4AE493A}" type="slidenum">
              <a:rPr lang="lt-LT"/>
              <a:t>122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6021751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4C9BD-118D-4649-9E7A-2040A4AE493A}" type="slidenum">
              <a:rPr lang="lt-LT"/>
              <a:t>123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90932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4C9BD-118D-4649-9E7A-2040A4AE493A}" type="slidenum">
              <a:rPr lang="lt-LT"/>
              <a:t>24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6368138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4C9BD-118D-4649-9E7A-2040A4AE493A}" type="slidenum">
              <a:rPr lang="lt-LT"/>
              <a:t>124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5089106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4C9BD-118D-4649-9E7A-2040A4AE493A}" type="slidenum">
              <a:rPr lang="lt-LT"/>
              <a:t>125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6018479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4C9BD-118D-4649-9E7A-2040A4AE493A}" type="slidenum">
              <a:rPr lang="lt-LT"/>
              <a:t>126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63856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4C9BD-118D-4649-9E7A-2040A4AE493A}" type="slidenum">
              <a:rPr lang="lt-LT"/>
              <a:t>25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788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4C9BD-118D-4649-9E7A-2040A4AE493A}" type="slidenum">
              <a:rPr lang="lt-LT"/>
              <a:t>26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71946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4C9BD-118D-4649-9E7A-2040A4AE493A}" type="slidenum">
              <a:rPr lang="lt-LT"/>
              <a:t>27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90282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4C9BD-118D-4649-9E7A-2040A4AE493A}" type="slidenum">
              <a:rPr lang="lt-LT"/>
              <a:t>28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31536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92CA64C-F6C9-4765-A787-B4BD0835F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128AD76E-DDF9-4A11-9CC5-8A9233EE17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5C94D6F1-2411-4ECF-B4EA-4FC6D9B53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0EC37-E799-4526-B11F-8B629D1A07CC}" type="datetimeFigureOut">
              <a:rPr lang="lt-LT" smtClean="0"/>
              <a:t>2022-01-20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02E86F66-53C3-4D71-80BB-80A70A50F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4541334F-CC40-433A-B1AB-024314DB1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0235E-D383-49CD-B251-3E8B0F7AD20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10168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B8633EC-8585-4B70-AD38-79221F835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00B55F3D-2046-4AC1-A433-4D1903F6B3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6C8367A9-F9B4-4210-B869-35F77A2AD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0EC37-E799-4526-B11F-8B629D1A07CC}" type="datetimeFigureOut">
              <a:rPr lang="lt-LT" smtClean="0"/>
              <a:t>2022-01-20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3DE866E6-B555-4144-BCCE-72F241BCE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6D4AFCCD-100B-4126-AF88-DCC095326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0235E-D383-49CD-B251-3E8B0F7AD20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02517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F85099E6-B0BD-4D86-99C1-7889B09DF3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82C856D4-CBEF-4459-ABAB-5C3EE738F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410A2E56-A22F-491E-A13E-0BC29C5D3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0EC37-E799-4526-B11F-8B629D1A07CC}" type="datetimeFigureOut">
              <a:rPr lang="lt-LT" smtClean="0"/>
              <a:t>2022-01-20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F105B19D-F71C-43A5-BA21-AECDD513A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D25A9076-BF54-4910-9890-4F64E9606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0235E-D383-49CD-B251-3E8B0F7AD20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622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4DE1D1D-55DF-4097-B851-E3C66BE0B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56F56D64-B4DD-477E-B233-BA05437E3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7A34F6AB-67FA-4AC4-A2F4-D629F3680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0EC37-E799-4526-B11F-8B629D1A07CC}" type="datetimeFigureOut">
              <a:rPr lang="lt-LT" smtClean="0"/>
              <a:t>2022-01-20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FC2019B-E674-48F0-97DE-93616B8A0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812CF7A7-AE34-4FD6-AFE6-23D9BBD8B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0235E-D383-49CD-B251-3E8B0F7AD20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26661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9CCCC59-B8E8-421D-9A2C-F42BCA53C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177436E8-488A-4E57-9C17-18424A7FB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9E477555-882A-4CC0-9A21-8EFA606FB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0EC37-E799-4526-B11F-8B629D1A07CC}" type="datetimeFigureOut">
              <a:rPr lang="lt-LT" smtClean="0"/>
              <a:t>2022-01-20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D7865A2A-9CC6-4483-B866-0FC61287B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38AD21D2-4732-48D7-B55A-43A3637FB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0235E-D383-49CD-B251-3E8B0F7AD20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3389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A748776-1E33-44EE-98A7-8BF2F289D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A81BAC41-F996-4FA9-B176-CE420013D7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744CCF08-532F-4F4B-BF3E-46AE036C9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C07413C0-ACA9-4091-9B24-209041EEF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0EC37-E799-4526-B11F-8B629D1A07CC}" type="datetimeFigureOut">
              <a:rPr lang="lt-LT" smtClean="0"/>
              <a:t>2022-01-20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99B85544-7DE2-438B-A634-68289E25C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F0CFFA2E-55F5-4737-A5E2-AC9033E3A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0235E-D383-49CD-B251-3E8B0F7AD20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13627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81179BC-CF13-4FA6-9863-66A98EAF7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B8BBEE7B-0188-4210-B728-FD6FFD213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0462EE2F-A117-4E60-85B4-5AD0B7441F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74346CF1-348B-482C-9557-A09682BC66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A335F0BB-75A9-4397-8845-89BD62812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id="{2A9EC212-9A37-44A5-94AF-AA1EA0C86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0EC37-E799-4526-B11F-8B629D1A07CC}" type="datetimeFigureOut">
              <a:rPr lang="lt-LT" smtClean="0"/>
              <a:t>2022-01-20</a:t>
            </a:fld>
            <a:endParaRPr lang="lt-LT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13B39940-A1BC-41C2-8DCD-68B3B887B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B60E0AD6-23F0-4E6B-A5AD-DA7D034E4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0235E-D383-49CD-B251-3E8B0F7AD20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6031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6B81CD1-A346-49AA-A00E-7C681DE09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1CB5399E-EDDD-419F-9CFD-71DBDDC12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0EC37-E799-4526-B11F-8B629D1A07CC}" type="datetimeFigureOut">
              <a:rPr lang="lt-LT" smtClean="0"/>
              <a:t>2022-01-20</a:t>
            </a:fld>
            <a:endParaRPr lang="lt-LT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7548B386-9D8B-4739-A963-6C8DE828F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5FF66AA7-55D7-4232-B248-994DA83F8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0235E-D383-49CD-B251-3E8B0F7AD20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31160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F0E8D2DE-60DF-47B6-8425-43C12CBC3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0EC37-E799-4526-B11F-8B629D1A07CC}" type="datetimeFigureOut">
              <a:rPr lang="lt-LT" smtClean="0"/>
              <a:t>2022-01-20</a:t>
            </a:fld>
            <a:endParaRPr lang="lt-LT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D24CCA78-C6EF-4157-9911-14D0B6E17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36A40D65-FB6E-4CF1-BC11-887151731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0235E-D383-49CD-B251-3E8B0F7AD20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84347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3577041-A8F6-4F92-B698-ECC8EF7C1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53ACE5D6-B79B-4651-A20B-4A7101534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D0DAC74A-9514-411F-9213-1160E33F1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08C2835C-0663-4B56-82F9-D586F315D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0EC37-E799-4526-B11F-8B629D1A07CC}" type="datetimeFigureOut">
              <a:rPr lang="lt-LT" smtClean="0"/>
              <a:t>2022-01-20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1B5225EA-ADA6-4D7A-9E1B-55467BA53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AD4A19FE-CC17-45F9-A23E-61591CF33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0235E-D383-49CD-B251-3E8B0F7AD20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5693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88CB7FC-3D94-4B3F-A9A3-11C960013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14A5CDC5-FAB3-48B2-8E24-0A45764EBB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5A8519D1-6184-478A-974A-5C2C88A87A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537F5EC6-54EE-4F6D-8864-0894349D7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0EC37-E799-4526-B11F-8B629D1A07CC}" type="datetimeFigureOut">
              <a:rPr lang="lt-LT" smtClean="0"/>
              <a:t>2022-01-20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7A382625-8328-46BC-B28A-02FE1AF98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74CC9D99-B4F8-4507-8029-9AF8F0C1B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0235E-D383-49CD-B251-3E8B0F7AD20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3146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692290C0-08B0-4B66-8FD5-1B862F253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BFAE651B-CB18-4275-A403-3CE8AF87D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9FFB5543-0F5C-4C12-9AA6-BD71BBE7D8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0EC37-E799-4526-B11F-8B629D1A07CC}" type="datetimeFigureOut">
              <a:rPr lang="lt-LT" smtClean="0"/>
              <a:t>2022-01-20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DACBE3E2-69DC-43C1-98CD-223D046370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6A066A8A-F9E4-49C6-9B22-17F5D100F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0235E-D383-49CD-B251-3E8B0F7AD20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2700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inis pavadinimas 1">
            <a:extLst>
              <a:ext uri="{FF2B5EF4-FFF2-40B4-BE49-F238E27FC236}">
                <a16:creationId xmlns:a16="http://schemas.microsoft.com/office/drawing/2014/main" id="{A1B576F4-F641-45F7-9982-298A5F8B961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36342" y="3072304"/>
            <a:ext cx="10761366" cy="3617536"/>
          </a:xfrm>
        </p:spPr>
        <p:txBody>
          <a:bodyPr>
            <a:normAutofit/>
          </a:bodyPr>
          <a:lstStyle/>
          <a:p>
            <a:pPr algn="l"/>
            <a:endParaRPr lang="lt-LT" alt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lt-LT" alt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lt-LT" alt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altLang="lt-L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alt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2022-2024 met</a:t>
            </a:r>
            <a:r>
              <a:rPr lang="lt-LT" alt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ų Strateginio veiklos plano projektas</a:t>
            </a:r>
            <a:endParaRPr lang="en-US" altLang="lt-L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alt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2022 met</a:t>
            </a:r>
            <a:r>
              <a:rPr lang="lt-LT" alt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ų biudžeto projektas</a:t>
            </a:r>
            <a:endParaRPr lang="en-US" altLang="lt-L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lt-LT" altLang="lt-LT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lt-LT" altLang="lt-LT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lt-LT" alt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lt-LT" alt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653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BBF9C500-6B55-4C70-9966-0945467FE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885" y="1447859"/>
            <a:ext cx="10633751" cy="9712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  <a:lvl2pPr marL="742950" indent="-28575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2pPr>
            <a:lvl3pPr marL="1143000" indent="-228600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3pPr>
            <a:lvl4pPr marL="16002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4pPr>
            <a:lvl5pPr marL="20574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 marL="0" indent="0" algn="ctr">
              <a:spcBef>
                <a:spcPts val="1800"/>
              </a:spcBef>
              <a:buClr>
                <a:srgbClr val="FC6417"/>
              </a:buClr>
              <a:buSzPct val="130000"/>
              <a:buNone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2021 - 2022 m. 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Savivaldybės biudžeto pajamų palyginimas, tūkst. </a:t>
            </a:r>
            <a:r>
              <a:rPr lang="lt-LT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endParaRPr lang="en-GB" sz="2400" dirty="0">
              <a:latin typeface="+mn-lt"/>
              <a:cs typeface="Tahoma"/>
            </a:endParaRPr>
          </a:p>
        </p:txBody>
      </p:sp>
      <p:sp>
        <p:nvSpPr>
          <p:cNvPr id="13" name="Skaidrės numerio vietos rezervavimo ženklas 1">
            <a:extLst>
              <a:ext uri="{FF2B5EF4-FFF2-40B4-BE49-F238E27FC236}">
                <a16:creationId xmlns:a16="http://schemas.microsoft.com/office/drawing/2014/main" id="{8190789F-6FA8-4924-88DD-77452D4C7B5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6pPr>
            <a:lvl7pPr marL="29718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7pPr>
            <a:lvl8pPr marL="34290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8pPr>
            <a:lvl9pPr marL="38862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898989"/>
              </a:buClr>
              <a:buFont typeface="Calibri" panose="020F0502020204030204" pitchFamily="34" charset="0"/>
              <a:buNone/>
            </a:pPr>
            <a:fld id="{587ED6D5-6495-4136-93FD-1F35BECA489B}" type="slidenum">
              <a:rPr lang="en-GB" altLang="lt-LT" sz="120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>
                  <a:srgbClr val="898989"/>
                </a:buClr>
                <a:buFont typeface="Calibri" panose="020F0502020204030204" pitchFamily="34" charset="0"/>
                <a:buNone/>
              </a:pPr>
              <a:t>10</a:t>
            </a:fld>
            <a:endParaRPr lang="en-GB" altLang="lt-LT" sz="12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" name="Lentelė 1">
            <a:extLst>
              <a:ext uri="{FF2B5EF4-FFF2-40B4-BE49-F238E27FC236}">
                <a16:creationId xmlns:a16="http://schemas.microsoft.com/office/drawing/2014/main" id="{272E2380-BA53-44FB-867A-CDCDC04688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473866"/>
              </p:ext>
            </p:extLst>
          </p:nvPr>
        </p:nvGraphicFramePr>
        <p:xfrm>
          <a:off x="1819469" y="2802164"/>
          <a:ext cx="8920066" cy="2880178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3466221">
                  <a:extLst>
                    <a:ext uri="{9D8B030D-6E8A-4147-A177-3AD203B41FA5}">
                      <a16:colId xmlns:a16="http://schemas.microsoft.com/office/drawing/2014/main" val="3489780948"/>
                    </a:ext>
                  </a:extLst>
                </a:gridCol>
                <a:gridCol w="1769469">
                  <a:extLst>
                    <a:ext uri="{9D8B030D-6E8A-4147-A177-3AD203B41FA5}">
                      <a16:colId xmlns:a16="http://schemas.microsoft.com/office/drawing/2014/main" val="3915589451"/>
                    </a:ext>
                  </a:extLst>
                </a:gridCol>
                <a:gridCol w="1745231">
                  <a:extLst>
                    <a:ext uri="{9D8B030D-6E8A-4147-A177-3AD203B41FA5}">
                      <a16:colId xmlns:a16="http://schemas.microsoft.com/office/drawing/2014/main" val="3620371390"/>
                    </a:ext>
                  </a:extLst>
                </a:gridCol>
                <a:gridCol w="1939145">
                  <a:extLst>
                    <a:ext uri="{9D8B030D-6E8A-4147-A177-3AD203B41FA5}">
                      <a16:colId xmlns:a16="http://schemas.microsoft.com/office/drawing/2014/main" val="3800141897"/>
                    </a:ext>
                  </a:extLst>
                </a:gridCol>
              </a:tblGrid>
              <a:tr h="411454">
                <a:tc>
                  <a:txBody>
                    <a:bodyPr/>
                    <a:lstStyle/>
                    <a:p>
                      <a:pPr algn="l" fontAlgn="b"/>
                      <a:r>
                        <a:rPr lang="lt-LT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m.</a:t>
                      </a:r>
                      <a:endParaRPr lang="lt-LT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m.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Skirtumas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81216876"/>
                  </a:ext>
                </a:extLst>
              </a:tr>
              <a:tr h="411454">
                <a:tc>
                  <a:txBody>
                    <a:bodyPr/>
                    <a:lstStyle/>
                    <a:p>
                      <a:pPr algn="l" fontAlgn="b"/>
                      <a:r>
                        <a:rPr lang="lt-LT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Mokesčiai</a:t>
                      </a:r>
                      <a:endParaRPr lang="lt-LT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63 074,0</a:t>
                      </a:r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lt-LT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79 091,0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16 017,0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79400544"/>
                  </a:ext>
                </a:extLst>
              </a:tr>
              <a:tr h="411454">
                <a:tc>
                  <a:txBody>
                    <a:bodyPr/>
                    <a:lstStyle/>
                    <a:p>
                      <a:pPr algn="l" fontAlgn="b"/>
                      <a:r>
                        <a:rPr lang="lt-LT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Dotacijos</a:t>
                      </a:r>
                      <a:endParaRPr lang="lt-LT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77 661,4*</a:t>
                      </a:r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lt-LT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75 575,5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-2 085,9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12028986"/>
                  </a:ext>
                </a:extLst>
              </a:tr>
              <a:tr h="411454">
                <a:tc>
                  <a:txBody>
                    <a:bodyPr/>
                    <a:lstStyle/>
                    <a:p>
                      <a:pPr algn="l" fontAlgn="b"/>
                      <a:r>
                        <a:rPr lang="lt-LT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Kitos pajamos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11 573,4</a:t>
                      </a:r>
                      <a:endParaRPr lang="lt-LT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12 373,7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49248718"/>
                  </a:ext>
                </a:extLst>
              </a:tr>
              <a:tr h="411454">
                <a:tc>
                  <a:txBody>
                    <a:bodyPr/>
                    <a:lstStyle/>
                    <a:p>
                      <a:pPr algn="l" fontAlgn="b"/>
                      <a:r>
                        <a:rPr lang="lt-LT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Skolintos lėšos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5 883,3</a:t>
                      </a:r>
                      <a:endParaRPr lang="lt-LT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4 160,0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-1 723,3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37069819"/>
                  </a:ext>
                </a:extLst>
              </a:tr>
              <a:tr h="411454">
                <a:tc>
                  <a:txBody>
                    <a:bodyPr/>
                    <a:lstStyle/>
                    <a:p>
                      <a:pPr algn="l" fontAlgn="b"/>
                      <a:r>
                        <a:rPr lang="lt-LT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Metų pradžios likutis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16 250,0</a:t>
                      </a:r>
                      <a:endParaRPr lang="lt-LT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17 630,1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1 380,1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68423488"/>
                  </a:ext>
                </a:extLst>
              </a:tr>
              <a:tr h="411454">
                <a:tc>
                  <a:txBody>
                    <a:bodyPr/>
                    <a:lstStyle/>
                    <a:p>
                      <a:pPr algn="l" fontAlgn="b"/>
                      <a:r>
                        <a:rPr lang="lt-LT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Viso</a:t>
                      </a:r>
                      <a:endParaRPr lang="lt-LT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174 442,1</a:t>
                      </a:r>
                      <a:endParaRPr lang="lt-LT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188 830,3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14 388,2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0935019"/>
                  </a:ext>
                </a:extLst>
              </a:tr>
            </a:tbl>
          </a:graphicData>
        </a:graphic>
      </p:graphicFrame>
      <p:sp>
        <p:nvSpPr>
          <p:cNvPr id="4" name="Pavadinimas 3">
            <a:extLst>
              <a:ext uri="{FF2B5EF4-FFF2-40B4-BE49-F238E27FC236}">
                <a16:creationId xmlns:a16="http://schemas.microsoft.com/office/drawing/2014/main" id="{40BA8715-C1A2-4B25-8DCC-2BBC1E28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004" y="5839615"/>
            <a:ext cx="4662996" cy="487131"/>
          </a:xfrm>
        </p:spPr>
        <p:txBody>
          <a:bodyPr>
            <a:normAutofit/>
          </a:bodyPr>
          <a:lstStyle/>
          <a:p>
            <a:r>
              <a:rPr lang="en-US" sz="1200" dirty="0"/>
              <a:t>*</a:t>
            </a:r>
            <a:r>
              <a:rPr lang="lt-LT" sz="1200" dirty="0">
                <a:latin typeface="Arial" panose="020B0604020202020204" pitchFamily="34" charset="0"/>
                <a:cs typeface="Arial" panose="020B0604020202020204" pitchFamily="34" charset="0"/>
              </a:rPr>
              <a:t>Metų bėgyje p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apildomai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gautas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4 869</a:t>
            </a:r>
            <a:r>
              <a:rPr lang="lt-LT" sz="1200" dirty="0">
                <a:latin typeface="Arial" panose="020B0604020202020204" pitchFamily="34" charset="0"/>
                <a:cs typeface="Arial" panose="020B0604020202020204" pitchFamily="34" charset="0"/>
              </a:rPr>
              <a:t>,0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lt-LT" sz="1200" dirty="0" err="1">
                <a:latin typeface="Arial" panose="020B0604020202020204" pitchFamily="34" charset="0"/>
                <a:cs typeface="Arial" panose="020B0604020202020204" pitchFamily="34" charset="0"/>
              </a:rPr>
              <a:t>ūkst</a:t>
            </a:r>
            <a:r>
              <a:rPr lang="lt-LT" sz="1200" dirty="0">
                <a:latin typeface="Arial" panose="020B0604020202020204" pitchFamily="34" charset="0"/>
                <a:cs typeface="Arial" panose="020B0604020202020204" pitchFamily="34" charset="0"/>
              </a:rPr>
              <a:t>. Eur GPM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r>
              <a:rPr lang="lt-LT" sz="1200" dirty="0">
                <a:latin typeface="Arial" panose="020B0604020202020204" pitchFamily="34" charset="0"/>
                <a:cs typeface="Arial" panose="020B0604020202020204" pitchFamily="34" charset="0"/>
              </a:rPr>
              <a:t>Metų bėgyje buvo papildomai gauta 6 809,8 tūkst. eurų dotacijų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67544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inis pavadinimas 1">
            <a:extLst>
              <a:ext uri="{FF2B5EF4-FFF2-40B4-BE49-F238E27FC236}">
                <a16:creationId xmlns:a16="http://schemas.microsoft.com/office/drawing/2014/main" id="{A1B576F4-F641-45F7-9982-298A5F8B961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369559" y="4711959"/>
            <a:ext cx="3126933" cy="895738"/>
          </a:xfrm>
        </p:spPr>
        <p:txBody>
          <a:bodyPr>
            <a:normAutofit/>
          </a:bodyPr>
          <a:lstStyle/>
          <a:p>
            <a:pPr algn="l"/>
            <a:endParaRPr lang="lt-LT" alt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lt-LT" altLang="lt-LT" sz="32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lt-LT" sz="3200" b="1" dirty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altLang="lt-LT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r>
              <a:rPr lang="lt-LT" altLang="lt-LT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pPr algn="l"/>
            <a:endParaRPr lang="lt-LT" altLang="lt-L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lt-LT" alt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lt-LT" alt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altLang="lt-L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lt-LT" altLang="lt-LT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lt-LT" alt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lt-LT" alt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85123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39054"/>
          </a:xfrm>
          <a:prstGeom prst="rect">
            <a:avLst/>
          </a:prstGeom>
        </p:spPr>
      </p:pic>
      <p:sp>
        <p:nvSpPr>
          <p:cNvPr id="13" name="Skaidrės numerio vietos rezervavimo ženklas 1">
            <a:extLst>
              <a:ext uri="{FF2B5EF4-FFF2-40B4-BE49-F238E27FC236}">
                <a16:creationId xmlns:a16="http://schemas.microsoft.com/office/drawing/2014/main" id="{8190789F-6FA8-4924-88DD-77452D4C7B52}"/>
              </a:ext>
            </a:extLst>
          </p:cNvPr>
          <p:cNvSpPr txBox="1">
            <a:spLocks/>
          </p:cNvSpPr>
          <p:nvPr/>
        </p:nvSpPr>
        <p:spPr>
          <a:xfrm>
            <a:off x="3976456" y="6327011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6pPr>
            <a:lvl7pPr marL="29718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7pPr>
            <a:lvl8pPr marL="34290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8pPr>
            <a:lvl9pPr marL="38862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898989"/>
              </a:buClr>
              <a:buFont typeface="Calibri" panose="020F0502020204030204" pitchFamily="34" charset="0"/>
              <a:buNone/>
            </a:pPr>
            <a:fld id="{587ED6D5-6495-4136-93FD-1F35BECA489B}" type="slidenum">
              <a:rPr lang="en-GB" altLang="lt-LT" sz="120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>
                  <a:srgbClr val="898989"/>
                </a:buClr>
                <a:buFont typeface="Calibri" panose="020F0502020204030204" pitchFamily="34" charset="0"/>
                <a:buNone/>
              </a:pPr>
              <a:t>101</a:t>
            </a:fld>
            <a:endParaRPr lang="en-GB" altLang="lt-LT" sz="12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41362DD6-6E10-45D7-BCE8-EEE89E0B3608}"/>
              </a:ext>
            </a:extLst>
          </p:cNvPr>
          <p:cNvSpPr/>
          <p:nvPr/>
        </p:nvSpPr>
        <p:spPr>
          <a:xfrm>
            <a:off x="322503" y="530989"/>
            <a:ext cx="74366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800"/>
              </a:spcBef>
              <a:buClr>
                <a:srgbClr val="FC6417"/>
              </a:buClr>
              <a:buSzPct val="130000"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9.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Bendruomenės sveikatinimo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Lentelė 1">
            <a:extLst>
              <a:ext uri="{FF2B5EF4-FFF2-40B4-BE49-F238E27FC236}">
                <a16:creationId xmlns:a16="http://schemas.microsoft.com/office/drawing/2014/main" id="{902A94DA-168B-4DA2-AA5E-2E8D3F2CB0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799354"/>
              </p:ext>
            </p:extLst>
          </p:nvPr>
        </p:nvGraphicFramePr>
        <p:xfrm>
          <a:off x="523782" y="1770043"/>
          <a:ext cx="11020148" cy="38314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30290">
                  <a:extLst>
                    <a:ext uri="{9D8B030D-6E8A-4147-A177-3AD203B41FA5}">
                      <a16:colId xmlns:a16="http://schemas.microsoft.com/office/drawing/2014/main" val="1853048020"/>
                    </a:ext>
                  </a:extLst>
                </a:gridCol>
                <a:gridCol w="5780219">
                  <a:extLst>
                    <a:ext uri="{9D8B030D-6E8A-4147-A177-3AD203B41FA5}">
                      <a16:colId xmlns:a16="http://schemas.microsoft.com/office/drawing/2014/main" val="3286872436"/>
                    </a:ext>
                  </a:extLst>
                </a:gridCol>
                <a:gridCol w="3509639">
                  <a:extLst>
                    <a:ext uri="{9D8B030D-6E8A-4147-A177-3AD203B41FA5}">
                      <a16:colId xmlns:a16="http://schemas.microsoft.com/office/drawing/2014/main" val="3275220861"/>
                    </a:ext>
                  </a:extLst>
                </a:gridCol>
              </a:tblGrid>
              <a:tr h="3831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09.</a:t>
                      </a: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Bendruomen</a:t>
                      </a: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ės sveikatinimo programa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2 855,8 tūkst. Eur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2422275"/>
                  </a:ext>
                </a:extLst>
              </a:tr>
            </a:tbl>
          </a:graphicData>
        </a:graphic>
      </p:graphicFrame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9794BD17-E031-4579-9E9F-BA5E04D281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685431"/>
              </p:ext>
            </p:extLst>
          </p:nvPr>
        </p:nvGraphicFramePr>
        <p:xfrm>
          <a:off x="1260629" y="2483267"/>
          <a:ext cx="9783192" cy="3755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7597306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74"/>
            <a:ext cx="12192000" cy="1239054"/>
          </a:xfrm>
          <a:prstGeom prst="rect">
            <a:avLst/>
          </a:prstGeom>
        </p:spPr>
      </p:pic>
      <p:sp>
        <p:nvSpPr>
          <p:cNvPr id="13" name="Skaidrės numerio vietos rezervavimo ženklas 1">
            <a:extLst>
              <a:ext uri="{FF2B5EF4-FFF2-40B4-BE49-F238E27FC236}">
                <a16:creationId xmlns:a16="http://schemas.microsoft.com/office/drawing/2014/main" id="{8190789F-6FA8-4924-88DD-77452D4C7B52}"/>
              </a:ext>
            </a:extLst>
          </p:cNvPr>
          <p:cNvSpPr txBox="1">
            <a:spLocks/>
          </p:cNvSpPr>
          <p:nvPr/>
        </p:nvSpPr>
        <p:spPr>
          <a:xfrm>
            <a:off x="3976456" y="6327011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6pPr>
            <a:lvl7pPr marL="29718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7pPr>
            <a:lvl8pPr marL="34290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8pPr>
            <a:lvl9pPr marL="38862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898989"/>
              </a:buClr>
              <a:buFont typeface="Calibri" panose="020F0502020204030204" pitchFamily="34" charset="0"/>
              <a:buNone/>
            </a:pPr>
            <a:fld id="{587ED6D5-6495-4136-93FD-1F35BECA489B}" type="slidenum">
              <a:rPr lang="en-GB" altLang="lt-LT" sz="120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>
                  <a:srgbClr val="898989"/>
                </a:buClr>
                <a:buFont typeface="Calibri" panose="020F0502020204030204" pitchFamily="34" charset="0"/>
                <a:buNone/>
              </a:pPr>
              <a:t>102</a:t>
            </a:fld>
            <a:endParaRPr lang="en-GB" altLang="lt-LT" sz="12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41362DD6-6E10-45D7-BCE8-EEE89E0B3608}"/>
              </a:ext>
            </a:extLst>
          </p:cNvPr>
          <p:cNvSpPr/>
          <p:nvPr/>
        </p:nvSpPr>
        <p:spPr>
          <a:xfrm>
            <a:off x="322503" y="530989"/>
            <a:ext cx="74366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800"/>
              </a:spcBef>
              <a:buClr>
                <a:srgbClr val="FC6417"/>
              </a:buClr>
              <a:buSzPct val="130000"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9.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Bendruomenės sveikatinimo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Lentelė 5">
            <a:extLst>
              <a:ext uri="{FF2B5EF4-FFF2-40B4-BE49-F238E27FC236}">
                <a16:creationId xmlns:a16="http://schemas.microsoft.com/office/drawing/2014/main" id="{7AFE0703-D7FF-4015-B394-608964FCF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212235"/>
              </p:ext>
            </p:extLst>
          </p:nvPr>
        </p:nvGraphicFramePr>
        <p:xfrm>
          <a:off x="143522" y="1536597"/>
          <a:ext cx="11904956" cy="496556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69215">
                  <a:extLst>
                    <a:ext uri="{9D8B030D-6E8A-4147-A177-3AD203B41FA5}">
                      <a16:colId xmlns:a16="http://schemas.microsoft.com/office/drawing/2014/main" val="2759096863"/>
                    </a:ext>
                  </a:extLst>
                </a:gridCol>
                <a:gridCol w="7594382">
                  <a:extLst>
                    <a:ext uri="{9D8B030D-6E8A-4147-A177-3AD203B41FA5}">
                      <a16:colId xmlns:a16="http://schemas.microsoft.com/office/drawing/2014/main" val="121892164"/>
                    </a:ext>
                  </a:extLst>
                </a:gridCol>
                <a:gridCol w="2441359">
                  <a:extLst>
                    <a:ext uri="{9D8B030D-6E8A-4147-A177-3AD203B41FA5}">
                      <a16:colId xmlns:a16="http://schemas.microsoft.com/office/drawing/2014/main" val="3132787653"/>
                    </a:ext>
                  </a:extLst>
                </a:gridCol>
              </a:tblGrid>
              <a:tr h="3831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09.01.01.05</a:t>
                      </a: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Įgyvendinti projektą ,,Energetinių charakteristikų gerinimas VšĮ Dainų pirminės sveikatos priežiūros centre“ </a:t>
                      </a: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41,3 tūkst. Eur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4021999"/>
                  </a:ext>
                </a:extLst>
              </a:tr>
              <a:tr h="3831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09.01.01.11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Įgyvendinti projektą ,,VšĮ Šiaulių ilgalaikio gydymo ir geriatrijos centro pastatų rekonstravimas, aktyvios ventiliacijos įrengimas, kiemo </a:t>
                      </a:r>
                      <a:r>
                        <a:rPr lang="lt-LT" sz="24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gerbūvio</a:t>
                      </a: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sutvarkymas ir maisto gamybos skyriaus modernizavimas“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414,1 tūkst. Eur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2115478"/>
                  </a:ext>
                </a:extLst>
              </a:tr>
              <a:tr h="3831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09.01.01.13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Modernizuoti VšĮ Šiaulių centro polikliniką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365,0 tūkst. Eur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2817184"/>
                  </a:ext>
                </a:extLst>
              </a:tr>
              <a:tr h="3831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09.01.01.15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Įgyvendinti projektą ,,Pirminės asmens sveikatos priežiūros veiklos efektyvumo didinimas Šiaulių mieste“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87,8 tūkst. Eur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9639513"/>
                  </a:ext>
                </a:extLst>
              </a:tr>
              <a:tr h="3831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09.01.04.08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Įgyvendinti projektą ,,Geležinkelių transporto aplinkos apsaugos priemonių (triukšmą slopinančių priemonių) diegimas Šiaulių miesto savivaldybėje“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46,4 tūkst. Eur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5760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461926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13" name="Skaidrės numerio vietos rezervavimo ženklas 1">
            <a:extLst>
              <a:ext uri="{FF2B5EF4-FFF2-40B4-BE49-F238E27FC236}">
                <a16:creationId xmlns:a16="http://schemas.microsoft.com/office/drawing/2014/main" id="{8190789F-6FA8-4924-88DD-77452D4C7B5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6pPr>
            <a:lvl7pPr marL="29718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7pPr>
            <a:lvl8pPr marL="34290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8pPr>
            <a:lvl9pPr marL="38862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898989"/>
              </a:buClr>
              <a:buFont typeface="Calibri" panose="020F0502020204030204" pitchFamily="34" charset="0"/>
              <a:buNone/>
            </a:pPr>
            <a:fld id="{587ED6D5-6495-4136-93FD-1F35BECA489B}" type="slidenum">
              <a:rPr lang="en-GB" altLang="lt-LT" sz="120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>
                  <a:srgbClr val="898989"/>
                </a:buClr>
                <a:buFont typeface="Calibri" panose="020F0502020204030204" pitchFamily="34" charset="0"/>
                <a:buNone/>
              </a:pPr>
              <a:t>103</a:t>
            </a:fld>
            <a:endParaRPr lang="en-GB" altLang="lt-LT" sz="12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41362DD6-6E10-45D7-BCE8-EEE89E0B3608}"/>
              </a:ext>
            </a:extLst>
          </p:cNvPr>
          <p:cNvSpPr/>
          <p:nvPr/>
        </p:nvSpPr>
        <p:spPr>
          <a:xfrm>
            <a:off x="322503" y="530989"/>
            <a:ext cx="74366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800"/>
              </a:spcBef>
              <a:buClr>
                <a:srgbClr val="FC6417"/>
              </a:buClr>
              <a:buSzPct val="130000"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9.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Bendruomenės sveikatinimo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Lentelė 5">
            <a:extLst>
              <a:ext uri="{FF2B5EF4-FFF2-40B4-BE49-F238E27FC236}">
                <a16:creationId xmlns:a16="http://schemas.microsoft.com/office/drawing/2014/main" id="{7AFE0703-D7FF-4015-B394-608964FCF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176774"/>
              </p:ext>
            </p:extLst>
          </p:nvPr>
        </p:nvGraphicFramePr>
        <p:xfrm>
          <a:off x="186813" y="1589343"/>
          <a:ext cx="11872186" cy="416261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87793">
                  <a:extLst>
                    <a:ext uri="{9D8B030D-6E8A-4147-A177-3AD203B41FA5}">
                      <a16:colId xmlns:a16="http://schemas.microsoft.com/office/drawing/2014/main" val="2759096863"/>
                    </a:ext>
                  </a:extLst>
                </a:gridCol>
                <a:gridCol w="7543034">
                  <a:extLst>
                    <a:ext uri="{9D8B030D-6E8A-4147-A177-3AD203B41FA5}">
                      <a16:colId xmlns:a16="http://schemas.microsoft.com/office/drawing/2014/main" val="121892164"/>
                    </a:ext>
                  </a:extLst>
                </a:gridCol>
                <a:gridCol w="2441359">
                  <a:extLst>
                    <a:ext uri="{9D8B030D-6E8A-4147-A177-3AD203B41FA5}">
                      <a16:colId xmlns:a16="http://schemas.microsoft.com/office/drawing/2014/main" val="3132787653"/>
                    </a:ext>
                  </a:extLst>
                </a:gridCol>
              </a:tblGrid>
              <a:tr h="581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09.01.02.02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Sukurti ir gerinti miesto bendruomenės sveikatinimo sąlygas, užtikrinant sveikatinimo projektų finansavimą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91,9 tūkst. Eur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7032716"/>
                  </a:ext>
                </a:extLst>
              </a:tr>
              <a:tr h="3831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09.01.02.03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Įgyvendinti projektą ,,Sveikos gyvensenos skatinimas Šiaulių mieste“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29,1 tūkst. Eur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4021999"/>
                  </a:ext>
                </a:extLst>
              </a:tr>
              <a:tr h="3831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09.01.04.04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Įgyvendinti projektą ,,Paramos priemonių tuberkulioze sergantiems asmenims įgyvendinimas Šiaulių mieste“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25,0 tūkst. Eur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2115478"/>
                  </a:ext>
                </a:extLst>
              </a:tr>
              <a:tr h="3831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09.01.04.05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Įgyvendinti projektą ,,Priklausomybės ligų profilaktikos, diagnostikos ir gydymo kokybės ir prieinamumo gerinimas Šiaulių mieste"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69,5 tūkst. Eur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014867"/>
                  </a:ext>
                </a:extLst>
              </a:tr>
              <a:tr h="3831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09.01.04.06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Pritraukti gydytojus specialistus į Šiaulių miestą ir jame išlaikyti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114,0 tūkst. Eur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8706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044725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13" name="Skaidrės numerio vietos rezervavimo ženklas 1">
            <a:extLst>
              <a:ext uri="{FF2B5EF4-FFF2-40B4-BE49-F238E27FC236}">
                <a16:creationId xmlns:a16="http://schemas.microsoft.com/office/drawing/2014/main" id="{8190789F-6FA8-4924-88DD-77452D4C7B5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6pPr>
            <a:lvl7pPr marL="29718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7pPr>
            <a:lvl8pPr marL="34290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8pPr>
            <a:lvl9pPr marL="38862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898989"/>
              </a:buClr>
              <a:buFont typeface="Calibri" panose="020F0502020204030204" pitchFamily="34" charset="0"/>
              <a:buNone/>
            </a:pPr>
            <a:fld id="{587ED6D5-6495-4136-93FD-1F35BECA489B}" type="slidenum">
              <a:rPr lang="en-GB" altLang="lt-LT" sz="120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>
                  <a:srgbClr val="898989"/>
                </a:buClr>
                <a:buFont typeface="Calibri" panose="020F0502020204030204" pitchFamily="34" charset="0"/>
                <a:buNone/>
              </a:pPr>
              <a:t>104</a:t>
            </a:fld>
            <a:endParaRPr lang="en-GB" altLang="lt-LT" sz="12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41362DD6-6E10-45D7-BCE8-EEE89E0B3608}"/>
              </a:ext>
            </a:extLst>
          </p:cNvPr>
          <p:cNvSpPr/>
          <p:nvPr/>
        </p:nvSpPr>
        <p:spPr>
          <a:xfrm>
            <a:off x="322503" y="530989"/>
            <a:ext cx="74366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800"/>
              </a:spcBef>
              <a:buClr>
                <a:srgbClr val="FC6417"/>
              </a:buClr>
              <a:buSzPct val="130000"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9.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Bendruomenės sveikatinimo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Lentelė 5">
            <a:extLst>
              <a:ext uri="{FF2B5EF4-FFF2-40B4-BE49-F238E27FC236}">
                <a16:creationId xmlns:a16="http://schemas.microsoft.com/office/drawing/2014/main" id="{7AFE0703-D7FF-4015-B394-608964FCF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401838"/>
              </p:ext>
            </p:extLst>
          </p:nvPr>
        </p:nvGraphicFramePr>
        <p:xfrm>
          <a:off x="154042" y="1589343"/>
          <a:ext cx="11904957" cy="303725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69216">
                  <a:extLst>
                    <a:ext uri="{9D8B030D-6E8A-4147-A177-3AD203B41FA5}">
                      <a16:colId xmlns:a16="http://schemas.microsoft.com/office/drawing/2014/main" val="2759096863"/>
                    </a:ext>
                  </a:extLst>
                </a:gridCol>
                <a:gridCol w="7594382">
                  <a:extLst>
                    <a:ext uri="{9D8B030D-6E8A-4147-A177-3AD203B41FA5}">
                      <a16:colId xmlns:a16="http://schemas.microsoft.com/office/drawing/2014/main" val="121892164"/>
                    </a:ext>
                  </a:extLst>
                </a:gridCol>
                <a:gridCol w="2441359">
                  <a:extLst>
                    <a:ext uri="{9D8B030D-6E8A-4147-A177-3AD203B41FA5}">
                      <a16:colId xmlns:a16="http://schemas.microsoft.com/office/drawing/2014/main" val="3132787653"/>
                    </a:ext>
                  </a:extLst>
                </a:gridCol>
              </a:tblGrid>
              <a:tr h="3831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09.01.04.01</a:t>
                      </a: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Kompensuoti ir teikti medicinines paslaugas </a:t>
                      </a:r>
                      <a:r>
                        <a:rPr lang="lt-LT" sz="2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pažeidžiamiausioms</a:t>
                      </a:r>
                      <a:r>
                        <a:rPr lang="lt-LT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gyventojų grupėms</a:t>
                      </a: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 </a:t>
                      </a: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tūkst. Eur</a:t>
                      </a:r>
                      <a:endParaRPr lang="lt-LT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6458406"/>
                  </a:ext>
                </a:extLst>
              </a:tr>
              <a:tr h="3831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09.01.04.03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Organizuoti privalomąjį profilaktinį aplinkos kenksmingumo pašalinimą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10,0 tūkst. Eur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9448407"/>
                  </a:ext>
                </a:extLst>
              </a:tr>
              <a:tr h="4788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09.01.04.07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Vykdyti maudyklų vandens kokybės stebėseną ir paruošti duomenų rinkmenas apie maudyklų vandens charakteristikas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7,0 tūkst. Eur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4021999"/>
                  </a:ext>
                </a:extLst>
              </a:tr>
              <a:tr h="3831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09.01.04.09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Vykdyti ligų profilaktikos ir prevencijos priemones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100,0 tūkst. Eur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2115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335895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13" name="Skaidrės numerio vietos rezervavimo ženklas 1">
            <a:extLst>
              <a:ext uri="{FF2B5EF4-FFF2-40B4-BE49-F238E27FC236}">
                <a16:creationId xmlns:a16="http://schemas.microsoft.com/office/drawing/2014/main" id="{8190789F-6FA8-4924-88DD-77452D4C7B5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6pPr>
            <a:lvl7pPr marL="29718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7pPr>
            <a:lvl8pPr marL="34290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8pPr>
            <a:lvl9pPr marL="38862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898989"/>
              </a:buClr>
              <a:buFont typeface="Calibri" panose="020F0502020204030204" pitchFamily="34" charset="0"/>
              <a:buNone/>
            </a:pPr>
            <a:fld id="{587ED6D5-6495-4136-93FD-1F35BECA489B}" type="slidenum">
              <a:rPr lang="en-GB" altLang="lt-LT" sz="120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>
                  <a:srgbClr val="898989"/>
                </a:buClr>
                <a:buFont typeface="Calibri" panose="020F0502020204030204" pitchFamily="34" charset="0"/>
                <a:buNone/>
              </a:pPr>
              <a:t>105</a:t>
            </a:fld>
            <a:endParaRPr lang="en-GB" altLang="lt-LT" sz="12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41362DD6-6E10-45D7-BCE8-EEE89E0B3608}"/>
              </a:ext>
            </a:extLst>
          </p:cNvPr>
          <p:cNvSpPr/>
          <p:nvPr/>
        </p:nvSpPr>
        <p:spPr>
          <a:xfrm>
            <a:off x="322503" y="530989"/>
            <a:ext cx="74366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800"/>
              </a:spcBef>
              <a:buClr>
                <a:srgbClr val="FC6417"/>
              </a:buClr>
              <a:buSzPct val="130000"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9.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Bendruomenės sveikatinimo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Lentelė 5">
            <a:extLst>
              <a:ext uri="{FF2B5EF4-FFF2-40B4-BE49-F238E27FC236}">
                <a16:creationId xmlns:a16="http://schemas.microsoft.com/office/drawing/2014/main" id="{7AFE0703-D7FF-4015-B394-608964FCF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604871"/>
              </p:ext>
            </p:extLst>
          </p:nvPr>
        </p:nvGraphicFramePr>
        <p:xfrm>
          <a:off x="186813" y="1589343"/>
          <a:ext cx="11872186" cy="306570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87793">
                  <a:extLst>
                    <a:ext uri="{9D8B030D-6E8A-4147-A177-3AD203B41FA5}">
                      <a16:colId xmlns:a16="http://schemas.microsoft.com/office/drawing/2014/main" val="2759096863"/>
                    </a:ext>
                  </a:extLst>
                </a:gridCol>
                <a:gridCol w="7264703">
                  <a:extLst>
                    <a:ext uri="{9D8B030D-6E8A-4147-A177-3AD203B41FA5}">
                      <a16:colId xmlns:a16="http://schemas.microsoft.com/office/drawing/2014/main" val="121892164"/>
                    </a:ext>
                  </a:extLst>
                </a:gridCol>
                <a:gridCol w="2719690">
                  <a:extLst>
                    <a:ext uri="{9D8B030D-6E8A-4147-A177-3AD203B41FA5}">
                      <a16:colId xmlns:a16="http://schemas.microsoft.com/office/drawing/2014/main" val="3132787653"/>
                    </a:ext>
                  </a:extLst>
                </a:gridCol>
              </a:tblGrid>
              <a:tr h="3831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09.01.02.04</a:t>
                      </a: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Užtikrinti Visuomenės sveikatos biuro veiklą</a:t>
                      </a: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160,1 </a:t>
                      </a: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tūkst. Eur</a:t>
                      </a:r>
                      <a:endParaRPr lang="lt-LT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2115478"/>
                  </a:ext>
                </a:extLst>
              </a:tr>
              <a:tr h="3831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09.01.02.05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Plėtoti sveiką gyvenseną bei stiprinti sveikos gyvensenos įgūdžius ugdymo įstaigose ir bendruomenėse, vykdyti visuomenės sveikatos stebėseną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1 150,5 tūkst. Eur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014867"/>
                  </a:ext>
                </a:extLst>
              </a:tr>
              <a:tr h="3831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09.01.02.07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Plėtoti visuomenės psichikos sveikatos paslaugų prieinamumą bei ankstyvojo savižudybių atpažinimo ir kompleksinės pagalbos teikimo sistemą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104,0 tūkst. Eur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8706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319316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inis pavadinimas 1">
            <a:extLst>
              <a:ext uri="{FF2B5EF4-FFF2-40B4-BE49-F238E27FC236}">
                <a16:creationId xmlns:a16="http://schemas.microsoft.com/office/drawing/2014/main" id="{A1B576F4-F641-45F7-9982-298A5F8B961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369559" y="4711959"/>
            <a:ext cx="3126933" cy="895738"/>
          </a:xfrm>
        </p:spPr>
        <p:txBody>
          <a:bodyPr>
            <a:normAutofit/>
          </a:bodyPr>
          <a:lstStyle/>
          <a:p>
            <a:pPr algn="l"/>
            <a:endParaRPr lang="lt-LT" alt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altLang="lt-LT" sz="3200" b="1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altLang="lt-LT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r>
              <a:rPr lang="lt-LT" altLang="lt-LT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pPr algn="l"/>
            <a:endParaRPr lang="lt-LT" altLang="lt-L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lt-LT" alt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lt-LT" alt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altLang="lt-L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lt-LT" altLang="lt-LT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lt-LT" alt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lt-LT" alt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62604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3" name="Stačiakampis 2">
            <a:extLst>
              <a:ext uri="{FF2B5EF4-FFF2-40B4-BE49-F238E27FC236}">
                <a16:creationId xmlns:a16="http://schemas.microsoft.com/office/drawing/2014/main" id="{41362DD6-6E10-45D7-BCE8-EEE89E0B3608}"/>
              </a:ext>
            </a:extLst>
          </p:cNvPr>
          <p:cNvSpPr/>
          <p:nvPr/>
        </p:nvSpPr>
        <p:spPr>
          <a:xfrm>
            <a:off x="335566" y="181910"/>
            <a:ext cx="668881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C6417"/>
              </a:buClr>
              <a:buSzPct val="130000"/>
              <a:defRPr/>
            </a:pP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10.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Socialinės paramos įgyvendinimo </a:t>
            </a:r>
          </a:p>
          <a:p>
            <a:pPr>
              <a:buClr>
                <a:srgbClr val="FC6417"/>
              </a:buClr>
              <a:buSzPct val="130000"/>
              <a:defRPr/>
            </a:pP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 programa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4733280"/>
              </p:ext>
            </p:extLst>
          </p:nvPr>
        </p:nvGraphicFramePr>
        <p:xfrm>
          <a:off x="1767840" y="1550126"/>
          <a:ext cx="8795657" cy="4772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2581502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3" name="Stačiakampis 2">
            <a:extLst>
              <a:ext uri="{FF2B5EF4-FFF2-40B4-BE49-F238E27FC236}">
                <a16:creationId xmlns:a16="http://schemas.microsoft.com/office/drawing/2014/main" id="{41362DD6-6E10-45D7-BCE8-EEE89E0B3608}"/>
              </a:ext>
            </a:extLst>
          </p:cNvPr>
          <p:cNvSpPr/>
          <p:nvPr/>
        </p:nvSpPr>
        <p:spPr>
          <a:xfrm>
            <a:off x="335566" y="181910"/>
            <a:ext cx="668881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C6417"/>
              </a:buClr>
              <a:buSzPct val="130000"/>
              <a:defRPr/>
            </a:pP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10.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Socialinės paramos įgyvendinimo </a:t>
            </a:r>
          </a:p>
          <a:p>
            <a:pPr>
              <a:buClr>
                <a:srgbClr val="FC6417"/>
              </a:buClr>
              <a:buSzPct val="130000"/>
              <a:defRPr/>
            </a:pP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 programa </a:t>
            </a:r>
            <a:r>
              <a:rPr lang="lt-LT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(socialinės paslaugos)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Lentelė 5">
            <a:extLst>
              <a:ext uri="{FF2B5EF4-FFF2-40B4-BE49-F238E27FC236}">
                <a16:creationId xmlns:a16="http://schemas.microsoft.com/office/drawing/2014/main" id="{7AFE0703-D7FF-4015-B394-608964FCF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89888"/>
              </p:ext>
            </p:extLst>
          </p:nvPr>
        </p:nvGraphicFramePr>
        <p:xfrm>
          <a:off x="349583" y="1795467"/>
          <a:ext cx="11492833" cy="410656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87279">
                  <a:extLst>
                    <a:ext uri="{9D8B030D-6E8A-4147-A177-3AD203B41FA5}">
                      <a16:colId xmlns:a16="http://schemas.microsoft.com/office/drawing/2014/main" val="2759096863"/>
                    </a:ext>
                  </a:extLst>
                </a:gridCol>
                <a:gridCol w="7081742">
                  <a:extLst>
                    <a:ext uri="{9D8B030D-6E8A-4147-A177-3AD203B41FA5}">
                      <a16:colId xmlns:a16="http://schemas.microsoft.com/office/drawing/2014/main" val="121892164"/>
                    </a:ext>
                  </a:extLst>
                </a:gridCol>
                <a:gridCol w="1191401">
                  <a:extLst>
                    <a:ext uri="{9D8B030D-6E8A-4147-A177-3AD203B41FA5}">
                      <a16:colId xmlns:a16="http://schemas.microsoft.com/office/drawing/2014/main" val="3132787653"/>
                    </a:ext>
                  </a:extLst>
                </a:gridCol>
                <a:gridCol w="1332411">
                  <a:extLst>
                    <a:ext uri="{9D8B030D-6E8A-4147-A177-3AD203B41FA5}">
                      <a16:colId xmlns:a16="http://schemas.microsoft.com/office/drawing/2014/main" val="4208181485"/>
                    </a:ext>
                  </a:extLst>
                </a:gridCol>
              </a:tblGrid>
              <a:tr h="59424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1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Socialinių paslaugų teikimas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SB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VB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3782691"/>
                  </a:ext>
                </a:extLst>
              </a:tr>
              <a:tr h="16316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10.01.01.05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Teikti ilgalaikės,</a:t>
                      </a:r>
                      <a:r>
                        <a:rPr lang="lt-LT" sz="2400" b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trumpalaikės ir dienos </a:t>
                      </a: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socialinės globos paslaugas senyvo</a:t>
                      </a:r>
                      <a:r>
                        <a:rPr lang="lt-LT" sz="2400" b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amžiaus </a:t>
                      </a: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asmenims, suaugusiems asmenims ir</a:t>
                      </a:r>
                      <a:r>
                        <a:rPr lang="lt-LT" sz="2400" b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vaikams su negalia ir</a:t>
                      </a: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 sunkia negalia</a:t>
                      </a: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660,0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1 635,6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2081966"/>
                  </a:ext>
                </a:extLst>
              </a:tr>
              <a:tr h="8519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10.01.01.07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Įgyvendinti Užimtumo didinimo programą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144,8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5021829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10.01.01.09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Įgyvendinti Būsto pritaikymo asmenims turintiems negalią programą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121,4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136,5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Stačiakampis 6">
            <a:extLst>
              <a:ext uri="{FF2B5EF4-FFF2-40B4-BE49-F238E27FC236}">
                <a16:creationId xmlns:a16="http://schemas.microsoft.com/office/drawing/2014/main" id="{D5B53A20-787B-49C5-A548-1020B4B78B89}"/>
              </a:ext>
            </a:extLst>
          </p:cNvPr>
          <p:cNvSpPr/>
          <p:nvPr/>
        </p:nvSpPr>
        <p:spPr>
          <a:xfrm>
            <a:off x="466282" y="1234909"/>
            <a:ext cx="116054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  <a:buClr>
                <a:srgbClr val="FC6417"/>
              </a:buClr>
              <a:buSzPct val="130000"/>
              <a:defRPr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</a:t>
            </a:r>
            <a:r>
              <a:rPr lang="lt-LT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</a:t>
            </a:r>
            <a:r>
              <a:rPr lang="lt-LT" sz="2000" i="1" dirty="0">
                <a:latin typeface="Arial" panose="020B0604020202020204" pitchFamily="34" charset="0"/>
                <a:cs typeface="Arial" panose="020B0604020202020204" pitchFamily="34" charset="0"/>
              </a:rPr>
              <a:t>tūkst. Eur</a:t>
            </a:r>
          </a:p>
        </p:txBody>
      </p:sp>
    </p:spTree>
    <p:extLst>
      <p:ext uri="{BB962C8B-B14F-4D97-AF65-F5344CB8AC3E}">
        <p14:creationId xmlns:p14="http://schemas.microsoft.com/office/powerpoint/2010/main" val="16715130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3" name="Stačiakampis 2">
            <a:extLst>
              <a:ext uri="{FF2B5EF4-FFF2-40B4-BE49-F238E27FC236}">
                <a16:creationId xmlns:a16="http://schemas.microsoft.com/office/drawing/2014/main" id="{41362DD6-6E10-45D7-BCE8-EEE89E0B3608}"/>
              </a:ext>
            </a:extLst>
          </p:cNvPr>
          <p:cNvSpPr/>
          <p:nvPr/>
        </p:nvSpPr>
        <p:spPr>
          <a:xfrm>
            <a:off x="335566" y="181910"/>
            <a:ext cx="668881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C6417"/>
              </a:buClr>
              <a:buSzPct val="130000"/>
              <a:defRPr/>
            </a:pP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10.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Socialinės paramos įgyvendinimo </a:t>
            </a:r>
          </a:p>
          <a:p>
            <a:pPr>
              <a:buClr>
                <a:srgbClr val="FC6417"/>
              </a:buClr>
              <a:buSzPct val="130000"/>
              <a:defRPr/>
            </a:pP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 programa </a:t>
            </a:r>
            <a:r>
              <a:rPr lang="lt-LT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(socialinės paslaugos)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Lentelė 5">
            <a:extLst>
              <a:ext uri="{FF2B5EF4-FFF2-40B4-BE49-F238E27FC236}">
                <a16:creationId xmlns:a16="http://schemas.microsoft.com/office/drawing/2014/main" id="{7AFE0703-D7FF-4015-B394-608964FCF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883725"/>
              </p:ext>
            </p:extLst>
          </p:nvPr>
        </p:nvGraphicFramePr>
        <p:xfrm>
          <a:off x="526690" y="1662002"/>
          <a:ext cx="11523925" cy="507711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50434">
                  <a:extLst>
                    <a:ext uri="{9D8B030D-6E8A-4147-A177-3AD203B41FA5}">
                      <a16:colId xmlns:a16="http://schemas.microsoft.com/office/drawing/2014/main" val="2759096863"/>
                    </a:ext>
                  </a:extLst>
                </a:gridCol>
                <a:gridCol w="7138306">
                  <a:extLst>
                    <a:ext uri="{9D8B030D-6E8A-4147-A177-3AD203B41FA5}">
                      <a16:colId xmlns:a16="http://schemas.microsoft.com/office/drawing/2014/main" val="121892164"/>
                    </a:ext>
                  </a:extLst>
                </a:gridCol>
                <a:gridCol w="1182020">
                  <a:extLst>
                    <a:ext uri="{9D8B030D-6E8A-4147-A177-3AD203B41FA5}">
                      <a16:colId xmlns:a16="http://schemas.microsoft.com/office/drawing/2014/main" val="3132787653"/>
                    </a:ext>
                  </a:extLst>
                </a:gridCol>
                <a:gridCol w="1253165">
                  <a:extLst>
                    <a:ext uri="{9D8B030D-6E8A-4147-A177-3AD203B41FA5}">
                      <a16:colId xmlns:a16="http://schemas.microsoft.com/office/drawing/2014/main" val="4285868958"/>
                    </a:ext>
                  </a:extLst>
                </a:gridCol>
              </a:tblGrid>
              <a:tr h="37312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4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Socialinių paslaugų teikimas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lt-LT" sz="2000" b="0" i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SB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VB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7979338"/>
                  </a:ext>
                </a:extLst>
              </a:tr>
              <a:tr h="38200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10.01.01.10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Didinti socialinių paslaugų prieinamumą: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495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t-LT" sz="16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socialinės priežiūros paslaugos šeimoms, patiriančioms riziką;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t-LT" sz="16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asmeninės pagalbos paslauga asmenims su negalia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lt-LT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551,0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6516858"/>
                  </a:ext>
                </a:extLst>
              </a:tr>
              <a:tr h="2238727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lt-LT" sz="16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akredituotos</a:t>
                      </a:r>
                      <a:r>
                        <a:rPr lang="lt-LT" sz="1600" b="0" i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</a:t>
                      </a:r>
                      <a:r>
                        <a:rPr lang="lt-LT" sz="16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ocialinės priežiūros paslaugos (pagalba į namus, intensyvi krizių įveikimo</a:t>
                      </a:r>
                      <a:r>
                        <a:rPr lang="lt-LT" sz="1600" b="0" i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pagalba, apgyvendinimas apsaugotame būste, palydėjimo paslauga jaunuoliams ir kt.)</a:t>
                      </a:r>
                      <a:r>
                        <a:rPr lang="lt-LT" sz="16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lt-LT" sz="1600" b="0" i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aprūpinimas maisto produktais ir higienos prekėmis labiausiai skurstantiems asmenims;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lt-LT" sz="1600" b="0" i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pavėžėjimo su pagalba paslauga asmenims su negalia;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lt-LT" sz="1600" b="0" i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socialinių paslaugų viešinimas Šiaulių mieste, siekiant informuoti gyventojus apie galimybes gauti socialines paslaugas ir šių paslaugų teikėjus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233,3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3409706"/>
                  </a:ext>
                </a:extLst>
              </a:tr>
              <a:tr h="15857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10.01.01.12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Užtikrinti socialinės globos teikimą vaikams, likusiems</a:t>
                      </a:r>
                      <a:r>
                        <a:rPr lang="lt-LT" sz="24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be tėvų globos: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lt-LT" sz="1800" b="0" i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Globėjai (rūpintojai), globojantys (rūpinantys) vaikus šeimose;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lt-LT" sz="1800" b="0" i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Bendruomeniniai vaikų globos namai;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lt-LT" sz="1800" b="0" i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Šeimynos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791,6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Stačiakampis 6">
            <a:extLst>
              <a:ext uri="{FF2B5EF4-FFF2-40B4-BE49-F238E27FC236}">
                <a16:creationId xmlns:a16="http://schemas.microsoft.com/office/drawing/2014/main" id="{D5B53A20-787B-49C5-A548-1020B4B78B89}"/>
              </a:ext>
            </a:extLst>
          </p:cNvPr>
          <p:cNvSpPr/>
          <p:nvPr/>
        </p:nvSpPr>
        <p:spPr>
          <a:xfrm>
            <a:off x="293288" y="1234909"/>
            <a:ext cx="116054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  <a:buClr>
                <a:srgbClr val="FC6417"/>
              </a:buClr>
              <a:buSzPct val="130000"/>
              <a:defRPr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</a:t>
            </a:r>
            <a:r>
              <a:rPr lang="lt-LT" sz="2400" i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</a:t>
            </a:r>
            <a:r>
              <a:rPr lang="lt-LT" sz="1400" i="1" dirty="0">
                <a:latin typeface="Arial" panose="020B0604020202020204" pitchFamily="34" charset="0"/>
                <a:cs typeface="Arial" panose="020B0604020202020204" pitchFamily="34" charset="0"/>
              </a:rPr>
              <a:t>tūkst. Eur</a:t>
            </a:r>
          </a:p>
        </p:txBody>
      </p:sp>
    </p:spTree>
    <p:extLst>
      <p:ext uri="{BB962C8B-B14F-4D97-AF65-F5344CB8AC3E}">
        <p14:creationId xmlns:p14="http://schemas.microsoft.com/office/powerpoint/2010/main" val="2867015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BBF9C500-6B55-4C70-9966-0945467FE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417" y="1426251"/>
            <a:ext cx="10770288" cy="9712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  <a:lvl2pPr marL="742950" indent="-28575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2pPr>
            <a:lvl3pPr marL="1143000" indent="-228600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3pPr>
            <a:lvl4pPr marL="16002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4pPr>
            <a:lvl5pPr marL="20574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2022 m. 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prognozuojamos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avivaldybės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biu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džeto pajamos iš mokesčių –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79 091,0 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tūkst. E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ur</a:t>
            </a:r>
            <a:endParaRPr lang="en-GB" sz="2800" dirty="0">
              <a:latin typeface="+mn-lt"/>
              <a:cs typeface="Tahoma"/>
            </a:endParaRPr>
          </a:p>
        </p:txBody>
      </p:sp>
      <p:sp>
        <p:nvSpPr>
          <p:cNvPr id="13" name="Skaidrės numerio vietos rezervavimo ženklas 1">
            <a:extLst>
              <a:ext uri="{FF2B5EF4-FFF2-40B4-BE49-F238E27FC236}">
                <a16:creationId xmlns:a16="http://schemas.microsoft.com/office/drawing/2014/main" id="{8190789F-6FA8-4924-88DD-77452D4C7B5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6pPr>
            <a:lvl7pPr marL="29718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7pPr>
            <a:lvl8pPr marL="34290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8pPr>
            <a:lvl9pPr marL="38862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898989"/>
              </a:buClr>
              <a:buFont typeface="Calibri" panose="020F0502020204030204" pitchFamily="34" charset="0"/>
              <a:buNone/>
            </a:pPr>
            <a:fld id="{587ED6D5-6495-4136-93FD-1F35BECA489B}" type="slidenum">
              <a:rPr lang="en-GB" altLang="lt-LT" sz="120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>
                  <a:srgbClr val="898989"/>
                </a:buClr>
                <a:buFont typeface="Calibri" panose="020F0502020204030204" pitchFamily="34" charset="0"/>
                <a:buNone/>
              </a:pPr>
              <a:t>11</a:t>
            </a:fld>
            <a:endParaRPr lang="en-GB" altLang="lt-LT" sz="12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" name="Lentelė 1">
            <a:extLst>
              <a:ext uri="{FF2B5EF4-FFF2-40B4-BE49-F238E27FC236}">
                <a16:creationId xmlns:a16="http://schemas.microsoft.com/office/drawing/2014/main" id="{C2349917-1471-415F-B903-97155A98C8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25235"/>
              </p:ext>
            </p:extLst>
          </p:nvPr>
        </p:nvGraphicFramePr>
        <p:xfrm>
          <a:off x="1260630" y="2653557"/>
          <a:ext cx="9871968" cy="3240351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4989250">
                  <a:extLst>
                    <a:ext uri="{9D8B030D-6E8A-4147-A177-3AD203B41FA5}">
                      <a16:colId xmlns:a16="http://schemas.microsoft.com/office/drawing/2014/main" val="1985164882"/>
                    </a:ext>
                  </a:extLst>
                </a:gridCol>
                <a:gridCol w="1926454">
                  <a:extLst>
                    <a:ext uri="{9D8B030D-6E8A-4147-A177-3AD203B41FA5}">
                      <a16:colId xmlns:a16="http://schemas.microsoft.com/office/drawing/2014/main" val="664829605"/>
                    </a:ext>
                  </a:extLst>
                </a:gridCol>
                <a:gridCol w="1526959">
                  <a:extLst>
                    <a:ext uri="{9D8B030D-6E8A-4147-A177-3AD203B41FA5}">
                      <a16:colId xmlns:a16="http://schemas.microsoft.com/office/drawing/2014/main" val="639062920"/>
                    </a:ext>
                  </a:extLst>
                </a:gridCol>
                <a:gridCol w="1429305">
                  <a:extLst>
                    <a:ext uri="{9D8B030D-6E8A-4147-A177-3AD203B41FA5}">
                      <a16:colId xmlns:a16="http://schemas.microsoft.com/office/drawing/2014/main" val="3166563703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ctr" rtl="0" fontAlgn="ctr"/>
                      <a:endParaRPr lang="lt-LT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m.</a:t>
                      </a:r>
                      <a:endParaRPr lang="lt-LT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m.</a:t>
                      </a:r>
                      <a:endParaRPr lang="lt-LT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Skirtumas</a:t>
                      </a:r>
                      <a:endParaRPr lang="lt-LT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33999618"/>
                  </a:ext>
                </a:extLst>
              </a:tr>
              <a:tr h="360039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Gyventojų pajamų mokestis</a:t>
                      </a:r>
                      <a:endParaRPr lang="lt-LT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58 889,0</a:t>
                      </a: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lt-LT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74 524,0</a:t>
                      </a:r>
                      <a:endParaRPr lang="lt-LT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15 635,0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01921508"/>
                  </a:ext>
                </a:extLst>
              </a:tr>
              <a:tr h="360039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Turto mokesčiai viso, iš jų: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4 025,0</a:t>
                      </a:r>
                      <a:endParaRPr lang="lt-LT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4 134,0</a:t>
                      </a:r>
                      <a:endParaRPr lang="lt-LT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109,0</a:t>
                      </a:r>
                      <a:endParaRPr lang="lt-LT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58551626"/>
                  </a:ext>
                </a:extLst>
              </a:tr>
              <a:tr h="360039"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8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Žemės mokestis</a:t>
                      </a:r>
                      <a:endParaRPr lang="lt-LT" sz="1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353</a:t>
                      </a: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,0</a:t>
                      </a:r>
                      <a:endParaRPr lang="lt-LT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353</a:t>
                      </a: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,0</a:t>
                      </a:r>
                      <a:endParaRPr lang="lt-LT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lt-LT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80320485"/>
                  </a:ext>
                </a:extLst>
              </a:tr>
              <a:tr h="360039"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8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Nekilnojamo turto mokestis</a:t>
                      </a:r>
                      <a:endParaRPr lang="lt-LT" sz="1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3 613,0</a:t>
                      </a:r>
                      <a:endParaRPr lang="lt-LT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3 722,0</a:t>
                      </a:r>
                      <a:endParaRPr lang="lt-LT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109,0</a:t>
                      </a:r>
                      <a:endParaRPr lang="lt-LT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14092134"/>
                  </a:ext>
                </a:extLst>
              </a:tr>
              <a:tr h="360039"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Paveldimo ir dovanojamo turto mokestis</a:t>
                      </a:r>
                      <a:endParaRPr lang="lt-LT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,0</a:t>
                      </a:r>
                      <a:endParaRPr lang="lt-LT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,0</a:t>
                      </a:r>
                      <a:endParaRPr lang="lt-LT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lt-LT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96379106"/>
                  </a:ext>
                </a:extLst>
              </a:tr>
              <a:tr h="360039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8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Mokesčiai už aplinkos teršimą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,0</a:t>
                      </a:r>
                      <a:endParaRPr lang="lt-LT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</a:t>
                      </a: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,0</a:t>
                      </a:r>
                      <a:endParaRPr lang="lt-LT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</a:t>
                      </a:r>
                      <a:endParaRPr lang="lt-LT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77379311"/>
                  </a:ext>
                </a:extLst>
              </a:tr>
              <a:tr h="360039">
                <a:tc>
                  <a:txBody>
                    <a:bodyPr/>
                    <a:lstStyle/>
                    <a:p>
                      <a:pPr algn="l" fontAlgn="b"/>
                      <a:r>
                        <a:rPr lang="lt-LT" sz="18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Už verslo liudijimus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268</a:t>
                      </a: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,0</a:t>
                      </a:r>
                      <a:endParaRPr lang="lt-LT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268,0</a:t>
                      </a:r>
                      <a:endParaRPr lang="lt-LT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61493571"/>
                  </a:ext>
                </a:extLst>
              </a:tr>
              <a:tr h="360039">
                <a:tc>
                  <a:txBody>
                    <a:bodyPr/>
                    <a:lstStyle/>
                    <a:p>
                      <a:pPr algn="l" fontAlgn="b"/>
                      <a:r>
                        <a:rPr lang="lt-LT" sz="18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63 074,0</a:t>
                      </a:r>
                      <a:endParaRPr lang="lt-LT" sz="18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79 091,0</a:t>
                      </a:r>
                      <a:endParaRPr lang="lt-LT" sz="18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16 017,0</a:t>
                      </a:r>
                      <a:endParaRPr lang="lt-LT" sz="18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28574402"/>
                  </a:ext>
                </a:extLst>
              </a:tr>
            </a:tbl>
          </a:graphicData>
        </a:graphic>
      </p:graphicFrame>
      <p:sp>
        <p:nvSpPr>
          <p:cNvPr id="14" name="Stačiakampis 13">
            <a:extLst>
              <a:ext uri="{FF2B5EF4-FFF2-40B4-BE49-F238E27FC236}">
                <a16:creationId xmlns:a16="http://schemas.microsoft.com/office/drawing/2014/main" id="{D23E386D-A22C-43ED-AE1C-C588C814161F}"/>
              </a:ext>
            </a:extLst>
          </p:cNvPr>
          <p:cNvSpPr/>
          <p:nvPr/>
        </p:nvSpPr>
        <p:spPr>
          <a:xfrm>
            <a:off x="1297620" y="5945745"/>
            <a:ext cx="5481959" cy="41060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/>
              <a:t>*</a:t>
            </a:r>
            <a:r>
              <a:rPr lang="lt-LT" sz="1400" dirty="0">
                <a:latin typeface="Arial" panose="020B0604020202020204" pitchFamily="34" charset="0"/>
                <a:cs typeface="Arial" panose="020B0604020202020204" pitchFamily="34" charset="0"/>
              </a:rPr>
              <a:t>Metų bėgyje p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apildomai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gautas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4 869</a:t>
            </a:r>
            <a:r>
              <a:rPr lang="lt-LT" sz="1400" dirty="0">
                <a:latin typeface="Arial" panose="020B0604020202020204" pitchFamily="34" charset="0"/>
                <a:cs typeface="Arial" panose="020B0604020202020204" pitchFamily="34" charset="0"/>
              </a:rPr>
              <a:t>,0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lt-LT" sz="1400" dirty="0" err="1">
                <a:latin typeface="Arial" panose="020B0604020202020204" pitchFamily="34" charset="0"/>
                <a:cs typeface="Arial" panose="020B0604020202020204" pitchFamily="34" charset="0"/>
              </a:rPr>
              <a:t>ūkst</a:t>
            </a:r>
            <a:r>
              <a:rPr lang="lt-LT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lt-LT" sz="1400" dirty="0" err="1"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lt-LT" sz="1400" dirty="0">
                <a:latin typeface="Arial" panose="020B0604020202020204" pitchFamily="34" charset="0"/>
                <a:cs typeface="Arial" panose="020B0604020202020204" pitchFamily="34" charset="0"/>
              </a:rPr>
              <a:t> GPM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96092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2" name="Stačiakampis 1">
            <a:extLst>
              <a:ext uri="{FF2B5EF4-FFF2-40B4-BE49-F238E27FC236}">
                <a16:creationId xmlns:a16="http://schemas.microsoft.com/office/drawing/2014/main" id="{81B18CBD-5E58-43AA-BCDA-41F7A1C6B21E}"/>
              </a:ext>
            </a:extLst>
          </p:cNvPr>
          <p:cNvSpPr/>
          <p:nvPr/>
        </p:nvSpPr>
        <p:spPr>
          <a:xfrm>
            <a:off x="8765160" y="865577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lt-LT" b="1" dirty="0"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lt-LT" altLang="lt-LT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lt-LT" b="1" dirty="0">
                <a:latin typeface="Arial" panose="020B0604020202020204" pitchFamily="34" charset="0"/>
                <a:cs typeface="Arial" panose="020B0604020202020204" pitchFamily="34" charset="0"/>
              </a:rPr>
              <a:t> met</a:t>
            </a:r>
            <a:r>
              <a:rPr lang="lt-LT" altLang="lt-LT" b="1" dirty="0">
                <a:latin typeface="Arial" panose="020B0604020202020204" pitchFamily="34" charset="0"/>
                <a:cs typeface="Arial" panose="020B0604020202020204" pitchFamily="34" charset="0"/>
              </a:rPr>
              <a:t>ų biudžeto projektas</a:t>
            </a:r>
            <a:endParaRPr lang="lt-LT" dirty="0"/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41362DD6-6E10-45D7-BCE8-EEE89E0B3608}"/>
              </a:ext>
            </a:extLst>
          </p:cNvPr>
          <p:cNvSpPr/>
          <p:nvPr/>
        </p:nvSpPr>
        <p:spPr>
          <a:xfrm>
            <a:off x="335566" y="181910"/>
            <a:ext cx="668881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C6417"/>
              </a:buClr>
              <a:buSzPct val="130000"/>
              <a:defRPr/>
            </a:pP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10.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Socialinės paramos įgyvendinimo </a:t>
            </a:r>
          </a:p>
          <a:p>
            <a:pPr algn="ctr">
              <a:buClr>
                <a:srgbClr val="FC6417"/>
              </a:buClr>
              <a:buSzPct val="130000"/>
              <a:defRPr/>
            </a:pP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 programa </a:t>
            </a:r>
            <a:r>
              <a:rPr lang="lt-LT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(socialinės paslaugos)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Lentelė 5">
            <a:extLst>
              <a:ext uri="{FF2B5EF4-FFF2-40B4-BE49-F238E27FC236}">
                <a16:creationId xmlns:a16="http://schemas.microsoft.com/office/drawing/2014/main" id="{7AFE0703-D7FF-4015-B394-608964FCF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532171"/>
              </p:ext>
            </p:extLst>
          </p:nvPr>
        </p:nvGraphicFramePr>
        <p:xfrm>
          <a:off x="142367" y="1696574"/>
          <a:ext cx="11466672" cy="430704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70643">
                  <a:extLst>
                    <a:ext uri="{9D8B030D-6E8A-4147-A177-3AD203B41FA5}">
                      <a16:colId xmlns:a16="http://schemas.microsoft.com/office/drawing/2014/main" val="2759096863"/>
                    </a:ext>
                  </a:extLst>
                </a:gridCol>
                <a:gridCol w="7437120">
                  <a:extLst>
                    <a:ext uri="{9D8B030D-6E8A-4147-A177-3AD203B41FA5}">
                      <a16:colId xmlns:a16="http://schemas.microsoft.com/office/drawing/2014/main" val="121892164"/>
                    </a:ext>
                  </a:extLst>
                </a:gridCol>
                <a:gridCol w="1163618">
                  <a:extLst>
                    <a:ext uri="{9D8B030D-6E8A-4147-A177-3AD203B41FA5}">
                      <a16:colId xmlns:a16="http://schemas.microsoft.com/office/drawing/2014/main" val="3132787653"/>
                    </a:ext>
                  </a:extLst>
                </a:gridCol>
                <a:gridCol w="1095291">
                  <a:extLst>
                    <a:ext uri="{9D8B030D-6E8A-4147-A177-3AD203B41FA5}">
                      <a16:colId xmlns:a16="http://schemas.microsoft.com/office/drawing/2014/main" val="348186563"/>
                    </a:ext>
                  </a:extLst>
                </a:gridCol>
              </a:tblGrid>
              <a:tr h="355534"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lt-LT" sz="22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Socialinių paslaugų teikimas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lt-LT" sz="2000" b="0" i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SB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VB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8797545"/>
                  </a:ext>
                </a:extLst>
              </a:tr>
              <a:tr h="10073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10.01.01.13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Finansuoti socialinės reabilitacijos</a:t>
                      </a:r>
                      <a:r>
                        <a:rPr lang="lt-LT" sz="2400" b="0" i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paslaugų neįgaliesiems bendruomenėje projektus: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lt-LT" sz="20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nevyriausybinės organizacijos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lt-LT" sz="2000" b="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189,2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4021999"/>
                  </a:ext>
                </a:extLst>
              </a:tr>
              <a:tr h="9480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10.01.01.14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Užtikrinti vaikų dienos centrų veiklą ir prieinamumą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lt-LT" sz="20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NVO vaikų dienos centrai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lt-LT" sz="20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BĮ vaikų dienos centrai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lt-LT" sz="2000" b="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84,3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182,5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12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10.01.01.15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Užtikrinti kraitelio skyrimą šeimoms, susilaukusioms kūdikio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200,0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1856595"/>
                  </a:ext>
                </a:extLst>
              </a:tr>
              <a:tr h="478717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200" b="1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Iš viso socialinių</a:t>
                      </a:r>
                      <a:r>
                        <a:rPr lang="lt-LT" sz="2200" b="1" i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paslaugų teikimui:</a:t>
                      </a:r>
                      <a:endParaRPr lang="lt-LT" sz="2200" b="1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lt-LT" sz="1800" b="0" i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200" b="1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2 141,0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200" b="1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2 839,6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9740202"/>
                  </a:ext>
                </a:extLst>
              </a:tr>
            </a:tbl>
          </a:graphicData>
        </a:graphic>
      </p:graphicFrame>
      <p:sp>
        <p:nvSpPr>
          <p:cNvPr id="7" name="Stačiakampis 6">
            <a:extLst>
              <a:ext uri="{FF2B5EF4-FFF2-40B4-BE49-F238E27FC236}">
                <a16:creationId xmlns:a16="http://schemas.microsoft.com/office/drawing/2014/main" id="{D5B53A20-787B-49C5-A548-1020B4B78B89}"/>
              </a:ext>
            </a:extLst>
          </p:cNvPr>
          <p:cNvSpPr/>
          <p:nvPr/>
        </p:nvSpPr>
        <p:spPr>
          <a:xfrm>
            <a:off x="293288" y="1234909"/>
            <a:ext cx="115590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  <a:buClr>
                <a:srgbClr val="FC6417"/>
              </a:buClr>
              <a:buSzPct val="130000"/>
              <a:defRPr/>
            </a:pPr>
            <a:r>
              <a:rPr lang="lt-LT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</a:t>
            </a:r>
            <a:r>
              <a:rPr lang="lt-LT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</a:t>
            </a:r>
            <a:r>
              <a:rPr lang="lt-LT" sz="1400" i="1" dirty="0">
                <a:latin typeface="Arial" panose="020B0604020202020204" pitchFamily="34" charset="0"/>
                <a:cs typeface="Arial" panose="020B0604020202020204" pitchFamily="34" charset="0"/>
              </a:rPr>
              <a:t>tūkst. Eur</a:t>
            </a:r>
          </a:p>
        </p:txBody>
      </p:sp>
    </p:spTree>
    <p:extLst>
      <p:ext uri="{BB962C8B-B14F-4D97-AF65-F5344CB8AC3E}">
        <p14:creationId xmlns:p14="http://schemas.microsoft.com/office/powerpoint/2010/main" val="351258244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3" name="Stačiakampis 2">
            <a:extLst>
              <a:ext uri="{FF2B5EF4-FFF2-40B4-BE49-F238E27FC236}">
                <a16:creationId xmlns:a16="http://schemas.microsoft.com/office/drawing/2014/main" id="{41362DD6-6E10-45D7-BCE8-EEE89E0B3608}"/>
              </a:ext>
            </a:extLst>
          </p:cNvPr>
          <p:cNvSpPr/>
          <p:nvPr/>
        </p:nvSpPr>
        <p:spPr>
          <a:xfrm>
            <a:off x="335566" y="181910"/>
            <a:ext cx="668881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C6417"/>
              </a:buClr>
              <a:buSzPct val="130000"/>
              <a:defRPr/>
            </a:pP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10.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Socialinės paramos įgyvendinimo </a:t>
            </a:r>
          </a:p>
          <a:p>
            <a:pPr>
              <a:buClr>
                <a:srgbClr val="FC6417"/>
              </a:buClr>
              <a:buSzPct val="130000"/>
              <a:defRPr/>
            </a:pP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 programa </a:t>
            </a:r>
            <a:r>
              <a:rPr lang="lt-LT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(socialinės paslaugos)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Lentelė 5">
            <a:extLst>
              <a:ext uri="{FF2B5EF4-FFF2-40B4-BE49-F238E27FC236}">
                <a16:creationId xmlns:a16="http://schemas.microsoft.com/office/drawing/2014/main" id="{7AFE0703-D7FF-4015-B394-608964FCF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704679"/>
              </p:ext>
            </p:extLst>
          </p:nvPr>
        </p:nvGraphicFramePr>
        <p:xfrm>
          <a:off x="484394" y="1644247"/>
          <a:ext cx="11244251" cy="482535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77799">
                  <a:extLst>
                    <a:ext uri="{9D8B030D-6E8A-4147-A177-3AD203B41FA5}">
                      <a16:colId xmlns:a16="http://schemas.microsoft.com/office/drawing/2014/main" val="2759096863"/>
                    </a:ext>
                  </a:extLst>
                </a:gridCol>
                <a:gridCol w="7186440">
                  <a:extLst>
                    <a:ext uri="{9D8B030D-6E8A-4147-A177-3AD203B41FA5}">
                      <a16:colId xmlns:a16="http://schemas.microsoft.com/office/drawing/2014/main" val="121892164"/>
                    </a:ext>
                  </a:extLst>
                </a:gridCol>
                <a:gridCol w="1140006">
                  <a:extLst>
                    <a:ext uri="{9D8B030D-6E8A-4147-A177-3AD203B41FA5}">
                      <a16:colId xmlns:a16="http://schemas.microsoft.com/office/drawing/2014/main" val="3132787653"/>
                    </a:ext>
                  </a:extLst>
                </a:gridCol>
                <a:gridCol w="1140006">
                  <a:extLst>
                    <a:ext uri="{9D8B030D-6E8A-4147-A177-3AD203B41FA5}">
                      <a16:colId xmlns:a16="http://schemas.microsoft.com/office/drawing/2014/main" val="4273198252"/>
                    </a:ext>
                  </a:extLst>
                </a:gridCol>
              </a:tblGrid>
              <a:tr h="3843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Investiciniai ir kiti projektai</a:t>
                      </a: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SB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7151363"/>
                  </a:ext>
                </a:extLst>
              </a:tr>
              <a:tr h="7475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10.01.01.16</a:t>
                      </a: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Įgyvendinti projektą „Integrali pagalba į namus Šiaulių mieste“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150,0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14,3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4021999"/>
                  </a:ext>
                </a:extLst>
              </a:tr>
              <a:tr h="7299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10.01.01.17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Įgyvendinti</a:t>
                      </a:r>
                      <a:r>
                        <a:rPr lang="lt-LT" sz="24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projektą „Kompleksinės paslaugos šeimai Šiaulių miesto savivaldybėje“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277,1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51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10.01.01.18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Įgyvendinti</a:t>
                      </a:r>
                      <a:r>
                        <a:rPr lang="lt-LT" sz="24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projektą „Vaikų socialinės integracijos skatinimas Jelgavos ir Šiaulių miestuose</a:t>
                      </a: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“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257,2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13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10.01.03.09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Pastatyti (pritaikyti pastatą) nakvynės namų ir apgyvendinimo paslaugoms teikti: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lt-LT" sz="2200" b="0" i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Laikino apgyvendinimo paslaugos (Tiesos g. 3)</a:t>
                      </a:r>
                      <a:endParaRPr lang="lt-LT" sz="2200" b="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180,5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Stačiakampis 6">
            <a:extLst>
              <a:ext uri="{FF2B5EF4-FFF2-40B4-BE49-F238E27FC236}">
                <a16:creationId xmlns:a16="http://schemas.microsoft.com/office/drawing/2014/main" id="{D5B53A20-787B-49C5-A548-1020B4B78B89}"/>
              </a:ext>
            </a:extLst>
          </p:cNvPr>
          <p:cNvSpPr/>
          <p:nvPr/>
        </p:nvSpPr>
        <p:spPr>
          <a:xfrm>
            <a:off x="293288" y="1234909"/>
            <a:ext cx="116054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  <a:buClr>
                <a:srgbClr val="FC6417"/>
              </a:buClr>
              <a:buSzPct val="130000"/>
              <a:defRPr/>
            </a:pPr>
            <a:r>
              <a:rPr lang="lt-LT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</a:t>
            </a:r>
            <a:r>
              <a:rPr lang="lt-LT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</a:t>
            </a:r>
            <a:r>
              <a:rPr lang="lt-LT" sz="1400" i="1" dirty="0">
                <a:latin typeface="Arial" panose="020B0604020202020204" pitchFamily="34" charset="0"/>
                <a:cs typeface="Arial" panose="020B0604020202020204" pitchFamily="34" charset="0"/>
              </a:rPr>
              <a:t>tūkst. Eur</a:t>
            </a:r>
          </a:p>
        </p:txBody>
      </p:sp>
    </p:spTree>
    <p:extLst>
      <p:ext uri="{BB962C8B-B14F-4D97-AF65-F5344CB8AC3E}">
        <p14:creationId xmlns:p14="http://schemas.microsoft.com/office/powerpoint/2010/main" val="386989738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3" name="Stačiakampis 2">
            <a:extLst>
              <a:ext uri="{FF2B5EF4-FFF2-40B4-BE49-F238E27FC236}">
                <a16:creationId xmlns:a16="http://schemas.microsoft.com/office/drawing/2014/main" id="{41362DD6-6E10-45D7-BCE8-EEE89E0B3608}"/>
              </a:ext>
            </a:extLst>
          </p:cNvPr>
          <p:cNvSpPr/>
          <p:nvPr/>
        </p:nvSpPr>
        <p:spPr>
          <a:xfrm>
            <a:off x="335566" y="181910"/>
            <a:ext cx="668881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C6417"/>
              </a:buClr>
              <a:buSzPct val="130000"/>
              <a:defRPr/>
            </a:pP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10.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Socialinės paramos įgyvendinimo </a:t>
            </a:r>
          </a:p>
          <a:p>
            <a:pPr>
              <a:buClr>
                <a:srgbClr val="FC6417"/>
              </a:buClr>
              <a:buSzPct val="130000"/>
              <a:defRPr/>
            </a:pP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 programa </a:t>
            </a:r>
            <a:r>
              <a:rPr lang="lt-LT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(socialinės paslaugos)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Lentelė 5">
            <a:extLst>
              <a:ext uri="{FF2B5EF4-FFF2-40B4-BE49-F238E27FC236}">
                <a16:creationId xmlns:a16="http://schemas.microsoft.com/office/drawing/2014/main" id="{7AFE0703-D7FF-4015-B394-608964FCF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448261"/>
              </p:ext>
            </p:extLst>
          </p:nvPr>
        </p:nvGraphicFramePr>
        <p:xfrm>
          <a:off x="486430" y="1689463"/>
          <a:ext cx="11338626" cy="501829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86507">
                  <a:extLst>
                    <a:ext uri="{9D8B030D-6E8A-4147-A177-3AD203B41FA5}">
                      <a16:colId xmlns:a16="http://schemas.microsoft.com/office/drawing/2014/main" val="2759096863"/>
                    </a:ext>
                  </a:extLst>
                </a:gridCol>
                <a:gridCol w="7177732">
                  <a:extLst>
                    <a:ext uri="{9D8B030D-6E8A-4147-A177-3AD203B41FA5}">
                      <a16:colId xmlns:a16="http://schemas.microsoft.com/office/drawing/2014/main" val="121892164"/>
                    </a:ext>
                  </a:extLst>
                </a:gridCol>
                <a:gridCol w="1140006">
                  <a:extLst>
                    <a:ext uri="{9D8B030D-6E8A-4147-A177-3AD203B41FA5}">
                      <a16:colId xmlns:a16="http://schemas.microsoft.com/office/drawing/2014/main" val="3132787653"/>
                    </a:ext>
                  </a:extLst>
                </a:gridCol>
                <a:gridCol w="1234381">
                  <a:extLst>
                    <a:ext uri="{9D8B030D-6E8A-4147-A177-3AD203B41FA5}">
                      <a16:colId xmlns:a16="http://schemas.microsoft.com/office/drawing/2014/main" val="3339880332"/>
                    </a:ext>
                  </a:extLst>
                </a:gridCol>
              </a:tblGrid>
              <a:tr h="4528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Investiciniai ir kiti projektai</a:t>
                      </a: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SB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040543"/>
                  </a:ext>
                </a:extLst>
              </a:tr>
              <a:tr h="4459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10.01.03.10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5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Rekonstruoti Šiaulių miesto savivaldybės</a:t>
                      </a:r>
                      <a:r>
                        <a:rPr lang="lt-LT" sz="25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socialinių paslaugų centro Paramos tarnybos pastatą (Stoties g.)</a:t>
                      </a:r>
                      <a:endParaRPr lang="lt-LT" sz="25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65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10.01.03.12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Įgyvendinti projektą „Bendruomeninių apgyvendinimo</a:t>
                      </a:r>
                      <a:r>
                        <a:rPr lang="lt-LT" sz="26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bei užimtumo paslaugų asmenims su proto ir psichikos negalia plėtra Šiaulių mieste“</a:t>
                      </a:r>
                      <a:endParaRPr lang="lt-LT" sz="2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1 934,2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9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10.01.03.14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600" b="0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Plėsti bendruomenines paslaugas vaikams: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lt-LT" sz="2000" b="0" i="1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Bendruomeninių vaikų globos</a:t>
                      </a:r>
                      <a:r>
                        <a:rPr lang="lt-LT" sz="2000" b="0" i="1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namų įrengimas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lt-LT" sz="2000" b="0" i="1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Infrastruktūros pritaikymas vaikų dienos centrų veiklai</a:t>
                      </a:r>
                      <a:endParaRPr lang="lt-LT" sz="2000" b="0" i="1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57,5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285,4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9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10.01.03.15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Gerinti socialinių paslaugų įstaigų pastatų būklę</a:t>
                      </a:r>
                      <a:r>
                        <a:rPr lang="lt-LT" sz="2600" b="0" i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lt-LT" sz="26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1267037"/>
                  </a:ext>
                </a:extLst>
              </a:tr>
              <a:tr h="372652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1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Iš viso investiciniams ir kitiems projektams: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t-LT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1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735,5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1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2 511,0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Stačiakampis 6">
            <a:extLst>
              <a:ext uri="{FF2B5EF4-FFF2-40B4-BE49-F238E27FC236}">
                <a16:creationId xmlns:a16="http://schemas.microsoft.com/office/drawing/2014/main" id="{D5B53A20-787B-49C5-A548-1020B4B78B89}"/>
              </a:ext>
            </a:extLst>
          </p:cNvPr>
          <p:cNvSpPr/>
          <p:nvPr/>
        </p:nvSpPr>
        <p:spPr>
          <a:xfrm>
            <a:off x="293288" y="1234909"/>
            <a:ext cx="116054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  <a:buClr>
                <a:srgbClr val="FC6417"/>
              </a:buClr>
              <a:buSzPct val="130000"/>
              <a:defRPr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</a:t>
            </a:r>
            <a:r>
              <a:rPr lang="lt-LT" sz="2400" i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</a:t>
            </a:r>
            <a:r>
              <a:rPr lang="lt-LT" sz="1400" i="1" dirty="0">
                <a:latin typeface="Arial" panose="020B0604020202020204" pitchFamily="34" charset="0"/>
                <a:cs typeface="Arial" panose="020B0604020202020204" pitchFamily="34" charset="0"/>
              </a:rPr>
              <a:t>tūkst. Eur</a:t>
            </a:r>
          </a:p>
        </p:txBody>
      </p:sp>
    </p:spTree>
    <p:extLst>
      <p:ext uri="{BB962C8B-B14F-4D97-AF65-F5344CB8AC3E}">
        <p14:creationId xmlns:p14="http://schemas.microsoft.com/office/powerpoint/2010/main" val="218582740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3" name="Stačiakampis 2">
            <a:extLst>
              <a:ext uri="{FF2B5EF4-FFF2-40B4-BE49-F238E27FC236}">
                <a16:creationId xmlns:a16="http://schemas.microsoft.com/office/drawing/2014/main" id="{41362DD6-6E10-45D7-BCE8-EEE89E0B3608}"/>
              </a:ext>
            </a:extLst>
          </p:cNvPr>
          <p:cNvSpPr/>
          <p:nvPr/>
        </p:nvSpPr>
        <p:spPr>
          <a:xfrm>
            <a:off x="335566" y="181910"/>
            <a:ext cx="668881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C6417"/>
              </a:buClr>
              <a:buSzPct val="130000"/>
              <a:defRPr/>
            </a:pP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10.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Socialinės paramos įgyvendinimo </a:t>
            </a:r>
          </a:p>
          <a:p>
            <a:pPr algn="ctr">
              <a:buClr>
                <a:srgbClr val="FC6417"/>
              </a:buClr>
              <a:buSzPct val="130000"/>
              <a:defRPr/>
            </a:pP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 programa </a:t>
            </a:r>
            <a:r>
              <a:rPr lang="lt-LT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(socialinės paslaugos)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Lentelė 5">
            <a:extLst>
              <a:ext uri="{FF2B5EF4-FFF2-40B4-BE49-F238E27FC236}">
                <a16:creationId xmlns:a16="http://schemas.microsoft.com/office/drawing/2014/main" id="{7AFE0703-D7FF-4015-B394-608964FCF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389983"/>
              </p:ext>
            </p:extLst>
          </p:nvPr>
        </p:nvGraphicFramePr>
        <p:xfrm>
          <a:off x="293288" y="1795466"/>
          <a:ext cx="11505136" cy="503785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76755">
                  <a:extLst>
                    <a:ext uri="{9D8B030D-6E8A-4147-A177-3AD203B41FA5}">
                      <a16:colId xmlns:a16="http://schemas.microsoft.com/office/drawing/2014/main" val="2759096863"/>
                    </a:ext>
                  </a:extLst>
                </a:gridCol>
                <a:gridCol w="5244038">
                  <a:extLst>
                    <a:ext uri="{9D8B030D-6E8A-4147-A177-3AD203B41FA5}">
                      <a16:colId xmlns:a16="http://schemas.microsoft.com/office/drawing/2014/main" val="121892164"/>
                    </a:ext>
                  </a:extLst>
                </a:gridCol>
                <a:gridCol w="1220304">
                  <a:extLst>
                    <a:ext uri="{9D8B030D-6E8A-4147-A177-3AD203B41FA5}">
                      <a16:colId xmlns:a16="http://schemas.microsoft.com/office/drawing/2014/main" val="3132787653"/>
                    </a:ext>
                  </a:extLst>
                </a:gridCol>
                <a:gridCol w="1127186">
                  <a:extLst>
                    <a:ext uri="{9D8B030D-6E8A-4147-A177-3AD203B41FA5}">
                      <a16:colId xmlns:a16="http://schemas.microsoft.com/office/drawing/2014/main" val="64684088"/>
                    </a:ext>
                  </a:extLst>
                </a:gridCol>
                <a:gridCol w="1004961">
                  <a:extLst>
                    <a:ext uri="{9D8B030D-6E8A-4147-A177-3AD203B41FA5}">
                      <a16:colId xmlns:a16="http://schemas.microsoft.com/office/drawing/2014/main" val="2953799160"/>
                    </a:ext>
                  </a:extLst>
                </a:gridCol>
                <a:gridCol w="967841">
                  <a:extLst>
                    <a:ext uri="{9D8B030D-6E8A-4147-A177-3AD203B41FA5}">
                      <a16:colId xmlns:a16="http://schemas.microsoft.com/office/drawing/2014/main" val="4193859242"/>
                    </a:ext>
                  </a:extLst>
                </a:gridCol>
                <a:gridCol w="164051">
                  <a:extLst>
                    <a:ext uri="{9D8B030D-6E8A-4147-A177-3AD203B41FA5}">
                      <a16:colId xmlns:a16="http://schemas.microsoft.com/office/drawing/2014/main" val="1328748282"/>
                    </a:ext>
                  </a:extLst>
                </a:gridCol>
              </a:tblGrid>
              <a:tr h="71721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24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Socialines paslaugas teikiančios</a:t>
                      </a:r>
                      <a:r>
                        <a:rPr lang="lt-LT" sz="2400" b="0" i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24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Savivaldybės biudžetinės  įstaigos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SB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VB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Kitos lėšos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lt-LT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4021999"/>
                  </a:ext>
                </a:extLst>
              </a:tr>
              <a:tr h="7174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10.01.01.11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Šiaulių miesto savivaldybės socialinių paslaugų</a:t>
                      </a:r>
                      <a:r>
                        <a:rPr lang="lt-LT" sz="24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centras</a:t>
                      </a: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1 293,4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463,1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103,9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lt-LT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72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10.01.01.11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Šiaulių miesto savivaldybės vaikų globos namai</a:t>
                      </a:r>
                      <a:endParaRPr lang="lt-LT" sz="2000" b="0" i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869,9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243,7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lt-LT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72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10.01.01.11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Šiaulių</a:t>
                      </a:r>
                      <a:r>
                        <a:rPr lang="lt-LT" sz="24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miesto savivaldybės globos namai</a:t>
                      </a:r>
                      <a:endParaRPr lang="lt-LT" sz="2000" b="0" i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1 329,4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44,6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47,7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496,1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lt-LT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2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10.01.01.11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4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Kompleksinių paslaugų namai „Alka“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673,5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219,7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lt-LT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2024207"/>
                  </a:ext>
                </a:extLst>
              </a:tr>
              <a:tr h="10758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10.01.01.19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4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Šiaulių miesto savivaldybės</a:t>
                      </a:r>
                      <a:r>
                        <a:rPr lang="lt-LT" sz="2400" b="0" i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socialinių paslaugų centro ir vaikų globos namų Globos centrai</a:t>
                      </a:r>
                      <a:endParaRPr lang="lt-LT" sz="24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315,6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108,4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lt-LT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5407644"/>
                  </a:ext>
                </a:extLst>
              </a:tr>
              <a:tr h="513256"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200" b="1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Iš viso biudžetinės įstaigos: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t-LT" sz="24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200" b="1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4 481,8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200" b="1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971,1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200" b="1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160,7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200" b="1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630,4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lt-LT" sz="22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7001897"/>
                  </a:ext>
                </a:extLst>
              </a:tr>
            </a:tbl>
          </a:graphicData>
        </a:graphic>
      </p:graphicFrame>
      <p:sp>
        <p:nvSpPr>
          <p:cNvPr id="7" name="Stačiakampis 6">
            <a:extLst>
              <a:ext uri="{FF2B5EF4-FFF2-40B4-BE49-F238E27FC236}">
                <a16:creationId xmlns:a16="http://schemas.microsoft.com/office/drawing/2014/main" id="{D5B53A20-787B-49C5-A548-1020B4B78B89}"/>
              </a:ext>
            </a:extLst>
          </p:cNvPr>
          <p:cNvSpPr/>
          <p:nvPr/>
        </p:nvSpPr>
        <p:spPr>
          <a:xfrm>
            <a:off x="293288" y="1234909"/>
            <a:ext cx="116054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  <a:buClr>
                <a:srgbClr val="FC6417"/>
              </a:buClr>
              <a:buSzPct val="130000"/>
              <a:defRPr/>
            </a:pPr>
            <a:r>
              <a:rPr lang="lt-LT" sz="2400" b="1" dirty="0">
                <a:latin typeface="Arial" panose="020B0604020202020204" pitchFamily="34" charset="0"/>
                <a:cs typeface="Arial" panose="020B0604020202020204" pitchFamily="34" charset="0"/>
              </a:rPr>
              <a:t> 		</a:t>
            </a:r>
            <a:r>
              <a:rPr lang="lt-L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                                  </a:t>
            </a:r>
            <a:r>
              <a:rPr lang="lt-LT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lt-LT" sz="1400" i="1" dirty="0">
                <a:latin typeface="Arial" panose="020B0604020202020204" pitchFamily="34" charset="0"/>
                <a:cs typeface="Arial" panose="020B0604020202020204" pitchFamily="34" charset="0"/>
              </a:rPr>
              <a:t>tūkst. Eur</a:t>
            </a:r>
          </a:p>
        </p:txBody>
      </p:sp>
    </p:spTree>
    <p:extLst>
      <p:ext uri="{BB962C8B-B14F-4D97-AF65-F5344CB8AC3E}">
        <p14:creationId xmlns:p14="http://schemas.microsoft.com/office/powerpoint/2010/main" val="388877928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3" name="Stačiakampis 2">
            <a:extLst>
              <a:ext uri="{FF2B5EF4-FFF2-40B4-BE49-F238E27FC236}">
                <a16:creationId xmlns:a16="http://schemas.microsoft.com/office/drawing/2014/main" id="{41362DD6-6E10-45D7-BCE8-EEE89E0B3608}"/>
              </a:ext>
            </a:extLst>
          </p:cNvPr>
          <p:cNvSpPr/>
          <p:nvPr/>
        </p:nvSpPr>
        <p:spPr>
          <a:xfrm>
            <a:off x="335566" y="181910"/>
            <a:ext cx="668881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C6417"/>
              </a:buClr>
              <a:buSzPct val="130000"/>
              <a:defRPr/>
            </a:pP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10.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Socialinės paramos įgyvendinimo </a:t>
            </a:r>
          </a:p>
          <a:p>
            <a:pPr>
              <a:buClr>
                <a:srgbClr val="FC6417"/>
              </a:buClr>
              <a:buSzPct val="130000"/>
              <a:defRPr/>
            </a:pP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 programa (socialinės išmokos)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Lentelė 5">
            <a:extLst>
              <a:ext uri="{FF2B5EF4-FFF2-40B4-BE49-F238E27FC236}">
                <a16:creationId xmlns:a16="http://schemas.microsoft.com/office/drawing/2014/main" id="{7AFE0703-D7FF-4015-B394-608964FCF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123834"/>
              </p:ext>
            </p:extLst>
          </p:nvPr>
        </p:nvGraphicFramePr>
        <p:xfrm>
          <a:off x="384491" y="1834265"/>
          <a:ext cx="11444057" cy="484182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05928">
                  <a:extLst>
                    <a:ext uri="{9D8B030D-6E8A-4147-A177-3AD203B41FA5}">
                      <a16:colId xmlns:a16="http://schemas.microsoft.com/office/drawing/2014/main" val="2759096863"/>
                    </a:ext>
                  </a:extLst>
                </a:gridCol>
                <a:gridCol w="6363800">
                  <a:extLst>
                    <a:ext uri="{9D8B030D-6E8A-4147-A177-3AD203B41FA5}">
                      <a16:colId xmlns:a16="http://schemas.microsoft.com/office/drawing/2014/main" val="121892164"/>
                    </a:ext>
                  </a:extLst>
                </a:gridCol>
                <a:gridCol w="2874329">
                  <a:extLst>
                    <a:ext uri="{9D8B030D-6E8A-4147-A177-3AD203B41FA5}">
                      <a16:colId xmlns:a16="http://schemas.microsoft.com/office/drawing/2014/main" val="3132787653"/>
                    </a:ext>
                  </a:extLst>
                </a:gridCol>
              </a:tblGrid>
              <a:tr h="3831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10.01.05.01.01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Socialinė pašalpa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2 300,0 tūkst. Eur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1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10.01.05.01.02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Būsto</a:t>
                      </a:r>
                      <a:r>
                        <a:rPr lang="lt-LT" sz="24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šildymo išlaidos (šilumą teikiant centralizuotai)</a:t>
                      </a: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280,0 tūkst. Eur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5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10.01.05.01.08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Būsto</a:t>
                      </a:r>
                      <a:r>
                        <a:rPr lang="lt-LT" sz="24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šildymo išlaidos (kt. energijos ir kuro rūšys)</a:t>
                      </a: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95,0 tūkst. Eur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1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10.01.05.01.03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Geriamojo vandens išlaidos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18,0 tūkst. Eur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1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10.01.05.01.04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Karšto vandens išlaidos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10,0 tūkst. Eur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1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10.01.05.01.05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Kredito, paimto daugiabučiam namui atnaujinti (modernizuoti), ir palūkanų apmokėjimas</a:t>
                      </a:r>
                      <a:r>
                        <a:rPr lang="lt-LT" sz="24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už asmenis, turinčius teisę į būsto šildymo kompensaciją</a:t>
                      </a: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70,0 tūkst. Eur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1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10.01.08.07.01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Kitos išmokos (žalos atlyginimas)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5,2 tūkst. Eur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3149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Viso: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t-LT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778,2 tūkst.</a:t>
                      </a:r>
                      <a:r>
                        <a:rPr lang="lt-LT" sz="24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Eur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Stačiakampis 7">
            <a:extLst>
              <a:ext uri="{FF2B5EF4-FFF2-40B4-BE49-F238E27FC236}">
                <a16:creationId xmlns:a16="http://schemas.microsoft.com/office/drawing/2014/main" id="{D5B53A20-787B-49C5-A548-1020B4B78B89}"/>
              </a:ext>
            </a:extLst>
          </p:cNvPr>
          <p:cNvSpPr/>
          <p:nvPr/>
        </p:nvSpPr>
        <p:spPr>
          <a:xfrm>
            <a:off x="303809" y="1290599"/>
            <a:ext cx="116054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  <a:buClr>
                <a:srgbClr val="FC6417"/>
              </a:buClr>
              <a:buSzPct val="130000"/>
              <a:defRPr/>
            </a:pPr>
            <a:r>
              <a:rPr lang="lt-LT" sz="2400" b="1" dirty="0">
                <a:latin typeface="Arial" panose="020B0604020202020204" pitchFamily="34" charset="0"/>
                <a:cs typeface="Arial" panose="020B0604020202020204" pitchFamily="34" charset="0"/>
              </a:rPr>
              <a:t>Savivaldybės biudžetas</a:t>
            </a:r>
          </a:p>
        </p:txBody>
      </p:sp>
    </p:spTree>
    <p:extLst>
      <p:ext uri="{BB962C8B-B14F-4D97-AF65-F5344CB8AC3E}">
        <p14:creationId xmlns:p14="http://schemas.microsoft.com/office/powerpoint/2010/main" val="398873421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3" name="Stačiakampis 2">
            <a:extLst>
              <a:ext uri="{FF2B5EF4-FFF2-40B4-BE49-F238E27FC236}">
                <a16:creationId xmlns:a16="http://schemas.microsoft.com/office/drawing/2014/main" id="{41362DD6-6E10-45D7-BCE8-EEE89E0B3608}"/>
              </a:ext>
            </a:extLst>
          </p:cNvPr>
          <p:cNvSpPr/>
          <p:nvPr/>
        </p:nvSpPr>
        <p:spPr>
          <a:xfrm>
            <a:off x="335566" y="181910"/>
            <a:ext cx="668881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C6417"/>
              </a:buClr>
              <a:buSzPct val="130000"/>
              <a:defRPr/>
            </a:pP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10.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Socialinės paramos įgyvendinimo </a:t>
            </a:r>
          </a:p>
          <a:p>
            <a:pPr>
              <a:buClr>
                <a:srgbClr val="FC6417"/>
              </a:buClr>
              <a:buSzPct val="130000"/>
              <a:defRPr/>
            </a:pP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 programa (socialinės išmokos)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Lentelė 6">
            <a:extLst>
              <a:ext uri="{FF2B5EF4-FFF2-40B4-BE49-F238E27FC236}">
                <a16:creationId xmlns:a16="http://schemas.microsoft.com/office/drawing/2014/main" id="{7AFE0703-D7FF-4015-B394-608964FCF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5085"/>
              </p:ext>
            </p:extLst>
          </p:nvPr>
        </p:nvGraphicFramePr>
        <p:xfrm>
          <a:off x="10520" y="1696574"/>
          <a:ext cx="11634701" cy="453055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17973">
                  <a:extLst>
                    <a:ext uri="{9D8B030D-6E8A-4147-A177-3AD203B41FA5}">
                      <a16:colId xmlns:a16="http://schemas.microsoft.com/office/drawing/2014/main" val="2759096863"/>
                    </a:ext>
                  </a:extLst>
                </a:gridCol>
                <a:gridCol w="6755364">
                  <a:extLst>
                    <a:ext uri="{9D8B030D-6E8A-4147-A177-3AD203B41FA5}">
                      <a16:colId xmlns:a16="http://schemas.microsoft.com/office/drawing/2014/main" val="121892164"/>
                    </a:ext>
                  </a:extLst>
                </a:gridCol>
                <a:gridCol w="2861364">
                  <a:extLst>
                    <a:ext uri="{9D8B030D-6E8A-4147-A177-3AD203B41FA5}">
                      <a16:colId xmlns:a16="http://schemas.microsoft.com/office/drawing/2014/main" val="3132787653"/>
                    </a:ext>
                  </a:extLst>
                </a:gridCol>
              </a:tblGrid>
              <a:tr h="317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10.01.05.01.06</a:t>
                      </a:r>
                      <a:endParaRPr lang="lt-LT" sz="2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Parama mirties atveju</a:t>
                      </a:r>
                      <a:endParaRPr lang="lt-LT" sz="2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673,7 </a:t>
                      </a:r>
                      <a:r>
                        <a:rPr lang="en-US" sz="2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lt-LT" sz="22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ūkst</a:t>
                      </a:r>
                      <a:r>
                        <a:rPr lang="lt-LT" sz="2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lt-LT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Eur</a:t>
                      </a:r>
                      <a:endParaRPr lang="lt-LT" sz="2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4021999"/>
                  </a:ext>
                </a:extLst>
              </a:tr>
              <a:tr h="3831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10.01.05.07.01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Išlaidos maisto produktams mokinių maitinimui finansuoti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213,8 tūkst. </a:t>
                      </a:r>
                      <a:r>
                        <a:rPr lang="lt-LT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Eur</a:t>
                      </a:r>
                      <a:endParaRPr lang="lt-LT" sz="2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10.01.07.07.02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Išlaidos mokinio reikmenims finansuoti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115,4 tūkst. </a:t>
                      </a:r>
                      <a:r>
                        <a:rPr lang="lt-LT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Eur</a:t>
                      </a:r>
                      <a:endParaRPr lang="lt-LT" sz="2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1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10.01.05.02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Išmokos</a:t>
                      </a:r>
                      <a:r>
                        <a:rPr lang="lt-LT" sz="22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vaikams</a:t>
                      </a:r>
                      <a:endParaRPr lang="lt-LT" sz="2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480,5 tūkst. </a:t>
                      </a:r>
                      <a:r>
                        <a:rPr lang="lt-LT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Eur</a:t>
                      </a:r>
                      <a:endParaRPr lang="lt-LT" sz="2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1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10.01.05.03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Slaugos</a:t>
                      </a:r>
                      <a:r>
                        <a:rPr lang="lt-LT" sz="22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ar priežiūros (pagalbos) išlaidų tikslinės kompensacijos</a:t>
                      </a:r>
                      <a:endParaRPr lang="lt-LT" sz="2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496,5 tūkst. </a:t>
                      </a:r>
                      <a:r>
                        <a:rPr lang="lt-LT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Eur</a:t>
                      </a:r>
                      <a:endParaRPr lang="lt-LT" sz="2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19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10.01.05.05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Kompensacijos</a:t>
                      </a:r>
                      <a:r>
                        <a:rPr lang="lt-LT" sz="22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nepriklausomybės gynėjams, nukentėjusiems nuo 1991 m. sausio 11-13 d. ir po to vykdytos SSRS agresijos, bei jų šeimoms</a:t>
                      </a:r>
                      <a:endParaRPr lang="lt-LT" sz="2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0,7 tūkst. </a:t>
                      </a:r>
                      <a:r>
                        <a:rPr lang="lt-LT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Eur</a:t>
                      </a:r>
                      <a:endParaRPr lang="lt-LT" sz="2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80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10.01.05.01.08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Dėl padidėjusių</a:t>
                      </a:r>
                      <a:r>
                        <a:rPr lang="lt-LT" sz="22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išlaidų būsto šildymo išlaidų kompensacijoms teikti</a:t>
                      </a:r>
                      <a:endParaRPr lang="lt-LT" sz="2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569,3 tūkst. </a:t>
                      </a:r>
                      <a:r>
                        <a:rPr lang="lt-LT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Eur</a:t>
                      </a:r>
                      <a:endParaRPr lang="lt-LT" sz="2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3149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Viso: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t-LT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2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549,9 tūkst. </a:t>
                      </a:r>
                      <a:r>
                        <a:rPr lang="lt-LT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Eur</a:t>
                      </a:r>
                      <a:endParaRPr lang="lt-LT" sz="2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Stačiakampis 8">
            <a:extLst>
              <a:ext uri="{FF2B5EF4-FFF2-40B4-BE49-F238E27FC236}">
                <a16:creationId xmlns:a16="http://schemas.microsoft.com/office/drawing/2014/main" id="{D5B53A20-787B-49C5-A548-1020B4B78B89}"/>
              </a:ext>
            </a:extLst>
          </p:cNvPr>
          <p:cNvSpPr/>
          <p:nvPr/>
        </p:nvSpPr>
        <p:spPr>
          <a:xfrm>
            <a:off x="303809" y="1234909"/>
            <a:ext cx="116054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  <a:buClr>
                <a:srgbClr val="FC6417"/>
              </a:buClr>
              <a:buSzPct val="130000"/>
              <a:defRPr/>
            </a:pPr>
            <a:r>
              <a:rPr lang="lt-LT" sz="2400" b="1" dirty="0">
                <a:latin typeface="Arial" panose="020B0604020202020204" pitchFamily="34" charset="0"/>
                <a:cs typeface="Arial" panose="020B0604020202020204" pitchFamily="34" charset="0"/>
              </a:rPr>
              <a:t>Valstybės biudžetas</a:t>
            </a:r>
          </a:p>
        </p:txBody>
      </p:sp>
      <p:sp>
        <p:nvSpPr>
          <p:cNvPr id="10" name="Stačiakampis 9">
            <a:extLst>
              <a:ext uri="{FF2B5EF4-FFF2-40B4-BE49-F238E27FC236}">
                <a16:creationId xmlns:a16="http://schemas.microsoft.com/office/drawing/2014/main" id="{D5B53A20-787B-49C5-A548-1020B4B78B89}"/>
              </a:ext>
            </a:extLst>
          </p:cNvPr>
          <p:cNvSpPr/>
          <p:nvPr/>
        </p:nvSpPr>
        <p:spPr>
          <a:xfrm>
            <a:off x="419900" y="6267972"/>
            <a:ext cx="117826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buClr>
                <a:srgbClr val="FC6417"/>
              </a:buClr>
              <a:buSzPct val="130000"/>
              <a:defRPr/>
            </a:pPr>
            <a:r>
              <a:rPr lang="lt-LT" sz="2400" b="1" dirty="0">
                <a:latin typeface="Arial" panose="020B0604020202020204" pitchFamily="34" charset="0"/>
                <a:cs typeface="Arial" panose="020B0604020202020204" pitchFamily="34" charset="0"/>
              </a:rPr>
              <a:t>Valstybės biudžetas ir savivaldybės biudžetas viso: 33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b="1" dirty="0">
                <a:latin typeface="Arial" panose="020B0604020202020204" pitchFamily="34" charset="0"/>
                <a:cs typeface="Arial" panose="020B0604020202020204" pitchFamily="34" charset="0"/>
              </a:rPr>
              <a:t>328,1 tūkst. Eur</a:t>
            </a:r>
          </a:p>
        </p:txBody>
      </p:sp>
    </p:spTree>
    <p:extLst>
      <p:ext uri="{BB962C8B-B14F-4D97-AF65-F5344CB8AC3E}">
        <p14:creationId xmlns:p14="http://schemas.microsoft.com/office/powerpoint/2010/main" val="344462660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inis pavadinimas 1">
            <a:extLst>
              <a:ext uri="{FF2B5EF4-FFF2-40B4-BE49-F238E27FC236}">
                <a16:creationId xmlns:a16="http://schemas.microsoft.com/office/drawing/2014/main" id="{A1B576F4-F641-45F7-9982-298A5F8B961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369559" y="4711959"/>
            <a:ext cx="3126933" cy="895738"/>
          </a:xfrm>
        </p:spPr>
        <p:txBody>
          <a:bodyPr>
            <a:normAutofit/>
          </a:bodyPr>
          <a:lstStyle/>
          <a:p>
            <a:pPr algn="l"/>
            <a:endParaRPr lang="lt-LT" alt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altLang="lt-LT" sz="3200" b="1" dirty="0"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en-US" altLang="lt-LT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r>
              <a:rPr lang="lt-LT" altLang="lt-LT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pPr algn="l"/>
            <a:endParaRPr lang="lt-LT" altLang="lt-L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lt-LT" alt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lt-LT" alt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altLang="lt-L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lt-LT" altLang="lt-LT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lt-LT" alt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lt-LT" alt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73448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13" name="Skaidrės numerio vietos rezervavimo ženklas 1">
            <a:extLst>
              <a:ext uri="{FF2B5EF4-FFF2-40B4-BE49-F238E27FC236}">
                <a16:creationId xmlns:a16="http://schemas.microsoft.com/office/drawing/2014/main" id="{8190789F-6FA8-4924-88DD-77452D4C7B5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6pPr>
            <a:lvl7pPr marL="29718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7pPr>
            <a:lvl8pPr marL="34290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8pPr>
            <a:lvl9pPr marL="38862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898989"/>
              </a:buClr>
              <a:buFont typeface="Calibri" panose="020F0502020204030204" pitchFamily="34" charset="0"/>
              <a:buNone/>
            </a:pPr>
            <a:fld id="{587ED6D5-6495-4136-93FD-1F35BECA489B}" type="slidenum">
              <a:rPr lang="en-GB" altLang="lt-LT" sz="120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>
                  <a:srgbClr val="898989"/>
                </a:buClr>
                <a:buFont typeface="Calibri" panose="020F0502020204030204" pitchFamily="34" charset="0"/>
                <a:buNone/>
              </a:pPr>
              <a:t>117</a:t>
            </a:fld>
            <a:endParaRPr lang="en-GB" altLang="lt-LT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41362DD6-6E10-45D7-BCE8-EEE89E0B3608}"/>
              </a:ext>
            </a:extLst>
          </p:cNvPr>
          <p:cNvSpPr/>
          <p:nvPr/>
        </p:nvSpPr>
        <p:spPr>
          <a:xfrm>
            <a:off x="322503" y="530989"/>
            <a:ext cx="61200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800"/>
              </a:spcBef>
              <a:buClr>
                <a:srgbClr val="FC6417"/>
              </a:buClr>
              <a:buSzPct val="130000"/>
              <a:defRPr/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lt-LT" sz="2800" b="1">
                <a:latin typeface="Arial" panose="020B0604020202020204" pitchFamily="34" charset="0"/>
                <a:cs typeface="Arial" panose="020B0604020202020204" pitchFamily="34" charset="0"/>
              </a:rPr>
              <a:t>. Savivaldybės veiklos programa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Lentelė 7">
            <a:extLst>
              <a:ext uri="{FF2B5EF4-FFF2-40B4-BE49-F238E27FC236}">
                <a16:creationId xmlns:a16="http://schemas.microsoft.com/office/drawing/2014/main" id="{88E194FB-3DBC-4080-ADA6-FCC589E2D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43156"/>
              </p:ext>
            </p:extLst>
          </p:nvPr>
        </p:nvGraphicFramePr>
        <p:xfrm>
          <a:off x="322503" y="1382990"/>
          <a:ext cx="1147558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859">
                  <a:extLst>
                    <a:ext uri="{9D8B030D-6E8A-4147-A177-3AD203B41FA5}">
                      <a16:colId xmlns:a16="http://schemas.microsoft.com/office/drawing/2014/main" val="3288651953"/>
                    </a:ext>
                  </a:extLst>
                </a:gridCol>
                <a:gridCol w="6274965">
                  <a:extLst>
                    <a:ext uri="{9D8B030D-6E8A-4147-A177-3AD203B41FA5}">
                      <a16:colId xmlns:a16="http://schemas.microsoft.com/office/drawing/2014/main" val="123884840"/>
                    </a:ext>
                  </a:extLst>
                </a:gridCol>
                <a:gridCol w="3111756">
                  <a:extLst>
                    <a:ext uri="{9D8B030D-6E8A-4147-A177-3AD203B41FA5}">
                      <a16:colId xmlns:a16="http://schemas.microsoft.com/office/drawing/2014/main" val="33332517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latin typeface="Arial"/>
                          <a:cs typeface="Arial"/>
                        </a:rPr>
                        <a:t>Savivaldybės veiklos programa</a:t>
                      </a:r>
                      <a:endParaRPr lang="lt-LT" sz="2400" b="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2400" b="0" i="0" u="none" strike="noStrike" kern="1200" noProof="0" dirty="0">
                          <a:effectLst/>
                          <a:latin typeface="Arial"/>
                        </a:rPr>
                        <a:t>18 721,5 tūkst. Eur</a:t>
                      </a:r>
                      <a:endParaRPr lang="lt-LT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89337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80CFCD1-82BC-4DB3-926F-822320B57629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lt-LT" dirty="0">
              <a:cs typeface="Calibri"/>
            </a:endParaRPr>
          </a:p>
        </p:txBody>
      </p:sp>
      <p:graphicFrame>
        <p:nvGraphicFramePr>
          <p:cNvPr id="9" name="Lentelė 8">
            <a:extLst>
              <a:ext uri="{FF2B5EF4-FFF2-40B4-BE49-F238E27FC236}">
                <a16:creationId xmlns:a16="http://schemas.microsoft.com/office/drawing/2014/main" id="{E62B6D9E-D33C-4761-B7EB-A368B58CD4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731143"/>
              </p:ext>
            </p:extLst>
          </p:nvPr>
        </p:nvGraphicFramePr>
        <p:xfrm>
          <a:off x="322503" y="2305799"/>
          <a:ext cx="11475580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859">
                  <a:extLst>
                    <a:ext uri="{9D8B030D-6E8A-4147-A177-3AD203B41FA5}">
                      <a16:colId xmlns:a16="http://schemas.microsoft.com/office/drawing/2014/main" val="3288651953"/>
                    </a:ext>
                  </a:extLst>
                </a:gridCol>
                <a:gridCol w="6274965">
                  <a:extLst>
                    <a:ext uri="{9D8B030D-6E8A-4147-A177-3AD203B41FA5}">
                      <a16:colId xmlns:a16="http://schemas.microsoft.com/office/drawing/2014/main" val="123884840"/>
                    </a:ext>
                  </a:extLst>
                </a:gridCol>
                <a:gridCol w="3111756">
                  <a:extLst>
                    <a:ext uri="{9D8B030D-6E8A-4147-A177-3AD203B41FA5}">
                      <a16:colId xmlns:a16="http://schemas.microsoft.com/office/drawing/2014/main" val="33332517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2400" b="0" i="0" u="none" strike="noStrike" kern="1200" noProof="0" dirty="0">
                          <a:effectLst/>
                          <a:latin typeface="Arial"/>
                        </a:rPr>
                        <a:t>11.01.01.01.</a:t>
                      </a:r>
                      <a:endParaRPr lang="lt-LT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2400" b="0" i="0" u="none" strike="noStrike" noProof="0" dirty="0">
                          <a:latin typeface="Arial"/>
                        </a:rPr>
                        <a:t>Užtikrinti Savivaldybės administracijos finansinį, ūkinį ir materialinį aptarnavimą</a:t>
                      </a:r>
                      <a:endParaRPr lang="lt-LT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2400" b="0" i="0" u="none" strike="noStrike" kern="1200" noProof="0" dirty="0">
                          <a:effectLst/>
                          <a:latin typeface="Arial"/>
                        </a:rPr>
                        <a:t>7 470,3 tūkst. Eur</a:t>
                      </a:r>
                      <a:endParaRPr lang="lt-LT" dirty="0">
                        <a:latin typeface="Arial"/>
                      </a:endParaRPr>
                    </a:p>
                    <a:p>
                      <a:pPr lv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lt-LT" sz="2400" b="0" i="0" u="none" strike="noStrike" kern="1200" noProof="0" dirty="0">
                        <a:effectLst/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893372"/>
                  </a:ext>
                </a:extLst>
              </a:tr>
            </a:tbl>
          </a:graphicData>
        </a:graphic>
      </p:graphicFrame>
      <p:sp>
        <p:nvSpPr>
          <p:cNvPr id="15" name="Rectangle 2">
            <a:extLst>
              <a:ext uri="{FF2B5EF4-FFF2-40B4-BE49-F238E27FC236}">
                <a16:creationId xmlns:a16="http://schemas.microsoft.com/office/drawing/2014/main" id="{F4ECED7A-801A-4C3B-A3D6-95B8B7168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672" y="3651829"/>
            <a:ext cx="7654495" cy="16213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  <a:lvl2pPr marL="742950" indent="-28575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2pPr>
            <a:lvl3pPr marL="1143000" indent="-228600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3pPr>
            <a:lvl4pPr marL="16002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4pPr>
            <a:lvl5pPr marL="20574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>
              <a:spcBef>
                <a:spcPts val="180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r>
              <a:rPr lang="lt-L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Darbo užmokestis – 5 603,8 tūkst. Eur;</a:t>
            </a:r>
          </a:p>
          <a:p>
            <a:pPr>
              <a:spcBef>
                <a:spcPts val="180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r>
              <a:rPr lang="lt-L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Socialinio draudimo įmokos – 79,5 tūkst. Eur;</a:t>
            </a:r>
          </a:p>
          <a:p>
            <a:pPr>
              <a:spcBef>
                <a:spcPts val="180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41601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13" name="Skaidrės numerio vietos rezervavimo ženklas 1">
            <a:extLst>
              <a:ext uri="{FF2B5EF4-FFF2-40B4-BE49-F238E27FC236}">
                <a16:creationId xmlns:a16="http://schemas.microsoft.com/office/drawing/2014/main" id="{8190789F-6FA8-4924-88DD-77452D4C7B5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6pPr>
            <a:lvl7pPr marL="29718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7pPr>
            <a:lvl8pPr marL="34290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8pPr>
            <a:lvl9pPr marL="38862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898989"/>
              </a:buClr>
              <a:buFont typeface="Calibri" panose="020F0502020204030204" pitchFamily="34" charset="0"/>
              <a:buNone/>
            </a:pPr>
            <a:fld id="{587ED6D5-6495-4136-93FD-1F35BECA489B}" type="slidenum">
              <a:rPr lang="en-GB" altLang="lt-LT" sz="120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>
                  <a:srgbClr val="898989"/>
                </a:buClr>
                <a:buFont typeface="Calibri" panose="020F0502020204030204" pitchFamily="34" charset="0"/>
                <a:buNone/>
              </a:pPr>
              <a:t>118</a:t>
            </a:fld>
            <a:endParaRPr lang="en-GB" altLang="lt-LT" sz="12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41362DD6-6E10-45D7-BCE8-EEE89E0B3608}"/>
              </a:ext>
            </a:extLst>
          </p:cNvPr>
          <p:cNvSpPr/>
          <p:nvPr/>
        </p:nvSpPr>
        <p:spPr>
          <a:xfrm>
            <a:off x="322503" y="530989"/>
            <a:ext cx="61200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800"/>
              </a:spcBef>
              <a:buClr>
                <a:srgbClr val="FC6417"/>
              </a:buClr>
              <a:buSzPct val="130000"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. Savivaldybės veiklos programa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DA3BF19-3D5E-45E6-95D1-5AADC6559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730" y="1589343"/>
            <a:ext cx="11388018" cy="47516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  <a:lvl2pPr marL="742950" indent="-28575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2pPr>
            <a:lvl3pPr marL="1143000" indent="-228600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3pPr>
            <a:lvl4pPr marL="16002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4pPr>
            <a:lvl5pPr marL="20574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>
              <a:spcBef>
                <a:spcPts val="1800"/>
              </a:spcBef>
              <a:buClr>
                <a:srgbClr val="FC6417"/>
              </a:buClr>
              <a:buSzPct val="150000"/>
              <a:buBlip>
                <a:blip r:embed="rId3"/>
              </a:buBlip>
              <a:defRPr/>
            </a:pPr>
            <a:r>
              <a:rPr lang="lt-L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Ilgalaikio turto įsigijimo išlaidos – 251,8 tūkst. Eur:</a:t>
            </a:r>
          </a:p>
          <a:p>
            <a:pPr lvl="1">
              <a:spcBef>
                <a:spcPts val="1800"/>
              </a:spcBef>
              <a:buClr>
                <a:srgbClr val="FEB511"/>
              </a:buClr>
              <a:buSzPct val="130000"/>
              <a:buBlip>
                <a:blip r:embed="rId3"/>
              </a:buBlip>
              <a:defRPr/>
            </a:pPr>
            <a:r>
              <a:rPr lang="lt-L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Kompiuterinės ir programinės įrangos įsigijimas – 191,8 tūkst. Eur:</a:t>
            </a:r>
          </a:p>
          <a:p>
            <a:pPr lvl="2">
              <a:spcBef>
                <a:spcPts val="1800"/>
              </a:spcBef>
              <a:buClr>
                <a:srgbClr val="FEB511"/>
              </a:buClr>
              <a:buSzPct val="130000"/>
              <a:buBlip>
                <a:blip r:embed="rId3"/>
              </a:buBlip>
              <a:defRPr/>
            </a:pP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Kompiuteriai – 44,0 tūkst. Eur, </a:t>
            </a:r>
          </a:p>
          <a:p>
            <a:pPr lvl="2">
              <a:spcBef>
                <a:spcPts val="1800"/>
              </a:spcBef>
              <a:buClr>
                <a:srgbClr val="FEB511"/>
              </a:buClr>
              <a:buSzPct val="130000"/>
              <a:buBlip>
                <a:blip r:embed="rId3"/>
              </a:buBlip>
              <a:defRPr/>
            </a:pP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Serveriai – 20,0 tūkst. Eurų;</a:t>
            </a:r>
          </a:p>
          <a:p>
            <a:pPr lvl="2">
              <a:spcBef>
                <a:spcPts val="1800"/>
              </a:spcBef>
              <a:buClr>
                <a:srgbClr val="FEB511"/>
              </a:buClr>
              <a:buSzPct val="130000"/>
              <a:buBlip>
                <a:blip r:embed="rId3"/>
              </a:buBlip>
              <a:defRPr/>
            </a:pP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Garso, vaizdo įranga – 3,0 tūkst. Eur;</a:t>
            </a:r>
          </a:p>
          <a:p>
            <a:pPr lvl="2">
              <a:spcBef>
                <a:spcPts val="1800"/>
              </a:spcBef>
              <a:buClr>
                <a:srgbClr val="FEB511"/>
              </a:buClr>
              <a:buSzPct val="130000"/>
              <a:buBlip>
                <a:blip r:embed="rId3"/>
              </a:buBlip>
              <a:defRPr/>
            </a:pP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Daugiafunkciniai įrenginiai, telefonai – 6,6 tūkst. Eur;</a:t>
            </a:r>
          </a:p>
          <a:p>
            <a:pPr lvl="2">
              <a:spcBef>
                <a:spcPts val="1800"/>
              </a:spcBef>
              <a:buClr>
                <a:srgbClr val="FEB511"/>
              </a:buClr>
              <a:buSzPct val="130000"/>
              <a:buBlip>
                <a:blip r:embed="rId3"/>
              </a:buBlip>
              <a:defRPr/>
            </a:pP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Kompiuterinė programinė įranga – 60,0 tūkst. Eur;</a:t>
            </a:r>
          </a:p>
          <a:p>
            <a:pPr lvl="2">
              <a:spcBef>
                <a:spcPts val="1800"/>
              </a:spcBef>
              <a:buClr>
                <a:srgbClr val="FEB511"/>
              </a:buClr>
              <a:buSzPct val="130000"/>
              <a:buBlip>
                <a:blip r:embed="rId3"/>
              </a:buBlip>
              <a:defRPr/>
            </a:pP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Licencijos – 58,2 tūkst. Eur.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spcBef>
                <a:spcPts val="1800"/>
              </a:spcBef>
              <a:buClr>
                <a:srgbClr val="FEB511"/>
              </a:buClr>
              <a:buSzPct val="130000"/>
              <a:buBlip>
                <a:blip r:embed="rId3"/>
              </a:buBlip>
              <a:defRPr/>
            </a:pPr>
            <a:r>
              <a:rPr lang="lt-L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Kitas ilgalaikis turtas </a:t>
            </a:r>
            <a:r>
              <a:rPr lang="lt-L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(automobiliai – 35,0 tūkst. Eur, kondicionieriai – 20,0 tūkst. Eur, baldai – 5,0 tūkst. Eur) </a:t>
            </a:r>
            <a:r>
              <a:rPr lang="lt-L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60,0 tūkst. Eur.</a:t>
            </a:r>
            <a:endParaRPr lang="en-GB" sz="2400" dirty="0">
              <a:latin typeface="+mn-lt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7806767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13" name="Skaidrės numerio vietos rezervavimo ženklas 1">
            <a:extLst>
              <a:ext uri="{FF2B5EF4-FFF2-40B4-BE49-F238E27FC236}">
                <a16:creationId xmlns:a16="http://schemas.microsoft.com/office/drawing/2014/main" id="{8190789F-6FA8-4924-88DD-77452D4C7B5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6pPr>
            <a:lvl7pPr marL="29718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7pPr>
            <a:lvl8pPr marL="34290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8pPr>
            <a:lvl9pPr marL="38862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898989"/>
              </a:buClr>
              <a:buFont typeface="Calibri" panose="020F0502020204030204" pitchFamily="34" charset="0"/>
              <a:buNone/>
            </a:pPr>
            <a:fld id="{587ED6D5-6495-4136-93FD-1F35BECA489B}" type="slidenum">
              <a:rPr lang="en-GB" altLang="lt-LT" sz="120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>
                  <a:srgbClr val="898989"/>
                </a:buClr>
                <a:buFont typeface="Calibri" panose="020F0502020204030204" pitchFamily="34" charset="0"/>
                <a:buNone/>
              </a:pPr>
              <a:t>119</a:t>
            </a:fld>
            <a:endParaRPr lang="en-GB" altLang="lt-LT" sz="12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41362DD6-6E10-45D7-BCE8-EEE89E0B3608}"/>
              </a:ext>
            </a:extLst>
          </p:cNvPr>
          <p:cNvSpPr/>
          <p:nvPr/>
        </p:nvSpPr>
        <p:spPr>
          <a:xfrm>
            <a:off x="322503" y="530989"/>
            <a:ext cx="61200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800"/>
              </a:spcBef>
              <a:buClr>
                <a:srgbClr val="FC6417"/>
              </a:buClr>
              <a:buSzPct val="130000"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. Savivaldybės veiklos programa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tačiakampis 10">
            <a:extLst>
              <a:ext uri="{FF2B5EF4-FFF2-40B4-BE49-F238E27FC236}">
                <a16:creationId xmlns:a16="http://schemas.microsoft.com/office/drawing/2014/main" id="{3716CA27-9695-42E5-BA72-56FA5A4D3E1B}"/>
              </a:ext>
            </a:extLst>
          </p:cNvPr>
          <p:cNvSpPr/>
          <p:nvPr/>
        </p:nvSpPr>
        <p:spPr>
          <a:xfrm>
            <a:off x="322503" y="1389724"/>
            <a:ext cx="5706798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buClr>
                <a:srgbClr val="FC6417"/>
              </a:buClr>
              <a:buSzPct val="150000"/>
              <a:buBlip>
                <a:blip r:embed="rId3"/>
              </a:buBlip>
              <a:defRPr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Kitos paslaugos – 1 535,2 tūkst. Eur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1800"/>
              </a:spcBef>
              <a:buClr>
                <a:srgbClr val="FEB511"/>
              </a:buClr>
              <a:buSzPct val="130000"/>
              <a:buBlip>
                <a:blip r:embed="rId3"/>
              </a:buBlip>
              <a:defRPr/>
            </a:pP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Medicininių prekių ir paslaugų išlaidos – 4,0 tūkst. Eur;</a:t>
            </a:r>
          </a:p>
          <a:p>
            <a:pPr marL="800100" lvl="1" indent="-342900">
              <a:spcBef>
                <a:spcPts val="1800"/>
              </a:spcBef>
              <a:buClr>
                <a:srgbClr val="FEB511"/>
              </a:buClr>
              <a:buSzPct val="130000"/>
              <a:buBlip>
                <a:blip r:embed="rId3"/>
              </a:buBlip>
              <a:defRPr/>
            </a:pP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Ryšių paslaugos – 41,3 tūkst. Eur;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1800"/>
              </a:spcBef>
              <a:buClr>
                <a:srgbClr val="FEB511"/>
              </a:buClr>
              <a:buSzPct val="130000"/>
              <a:buBlip>
                <a:blip r:embed="rId3"/>
              </a:buBlip>
              <a:defRPr/>
            </a:pP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Transporto išlaikymo išlaidos – 36,2 tūkst. Eur;</a:t>
            </a:r>
          </a:p>
          <a:p>
            <a:pPr marL="800100" lvl="1" indent="-342900">
              <a:spcBef>
                <a:spcPts val="1800"/>
              </a:spcBef>
              <a:buClr>
                <a:srgbClr val="FEB511"/>
              </a:buClr>
              <a:buSzPct val="130000"/>
              <a:buBlip>
                <a:blip r:embed="rId3"/>
              </a:buBlip>
              <a:defRPr/>
            </a:pP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Komandiruočių išlaidos – 6,8 tūkst. Eur;</a:t>
            </a:r>
          </a:p>
          <a:p>
            <a:pPr marL="800100" lvl="1" indent="-342900">
              <a:spcBef>
                <a:spcPts val="1800"/>
              </a:spcBef>
              <a:buClr>
                <a:srgbClr val="FEB511"/>
              </a:buClr>
              <a:buSzPct val="130000"/>
              <a:buBlip>
                <a:blip r:embed="rId3"/>
              </a:buBlip>
              <a:defRPr/>
            </a:pP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Turto nuomos išlaidos – 79,0 tūkst. Eur;</a:t>
            </a:r>
          </a:p>
          <a:p>
            <a:pPr marL="800100" lvl="1" indent="-342900">
              <a:spcBef>
                <a:spcPts val="1800"/>
              </a:spcBef>
              <a:buClr>
                <a:srgbClr val="FEB511"/>
              </a:buClr>
              <a:buSzPct val="130000"/>
              <a:buBlip>
                <a:blip r:embed="rId3"/>
              </a:buBlip>
              <a:defRPr/>
            </a:pP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Turto remonto išlaidos – 458,7 tūkst. Eur;</a:t>
            </a:r>
          </a:p>
          <a:p>
            <a:pPr marL="800100" lvl="1" indent="-342900">
              <a:spcBef>
                <a:spcPts val="1800"/>
              </a:spcBef>
              <a:buClr>
                <a:srgbClr val="FEB511"/>
              </a:buClr>
              <a:buSzPct val="130000"/>
              <a:buBlip>
                <a:blip r:embed="rId3"/>
              </a:buBlip>
              <a:defRPr/>
            </a:pP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Kvalifikacijos kėlimo išlaidos – 23,7 tūkst. Eur;</a:t>
            </a:r>
            <a:endParaRPr lang="lt-LT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tačiakampis 10">
            <a:extLst>
              <a:ext uri="{FF2B5EF4-FFF2-40B4-BE49-F238E27FC236}">
                <a16:creationId xmlns:a16="http://schemas.microsoft.com/office/drawing/2014/main" id="{3716CA27-9695-42E5-BA72-56FA5A4D3E1B}"/>
              </a:ext>
            </a:extLst>
          </p:cNvPr>
          <p:cNvSpPr/>
          <p:nvPr/>
        </p:nvSpPr>
        <p:spPr>
          <a:xfrm>
            <a:off x="6029301" y="1389724"/>
            <a:ext cx="4971496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ts val="1800"/>
              </a:spcBef>
              <a:buClr>
                <a:srgbClr val="FEB511"/>
              </a:buClr>
              <a:buSzPct val="130000"/>
              <a:buBlip>
                <a:blip r:embed="rId3"/>
              </a:buBlip>
              <a:defRPr/>
            </a:pP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Komunalinių paslaugų išlaidos – 86,7 tūkst. Eur;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1800"/>
              </a:spcBef>
              <a:buClr>
                <a:srgbClr val="FEB511"/>
              </a:buClr>
              <a:buSzPct val="130000"/>
              <a:buBlip>
                <a:blip r:embed="rId3"/>
              </a:buBlip>
              <a:defRPr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IT prekių ir paslaugų įsigijimo išlaidos</a:t>
            </a: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  - 148,4 tūkst. Eur;</a:t>
            </a:r>
          </a:p>
          <a:p>
            <a:pPr marL="800100" lvl="1" indent="-342900">
              <a:spcBef>
                <a:spcPts val="1800"/>
              </a:spcBef>
              <a:buClr>
                <a:srgbClr val="FEB511"/>
              </a:buClr>
              <a:buSzPct val="130000"/>
              <a:buBlip>
                <a:blip r:embed="rId3"/>
              </a:buBlip>
              <a:defRPr/>
            </a:pP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Reprezentacinės išlaidos – 30,3 tūkst. Eur;</a:t>
            </a:r>
          </a:p>
          <a:p>
            <a:pPr marL="800100" lvl="1" indent="-342900">
              <a:spcBef>
                <a:spcPts val="1800"/>
              </a:spcBef>
              <a:buClr>
                <a:srgbClr val="FEB511"/>
              </a:buClr>
              <a:buSzPct val="130000"/>
              <a:buBlip>
                <a:blip r:embed="rId3"/>
              </a:buBlip>
              <a:defRPr/>
            </a:pP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Teisinės išlaidos – 200,0 tūkst. Eur;</a:t>
            </a:r>
          </a:p>
          <a:p>
            <a:pPr marL="800100" lvl="1" indent="-342900">
              <a:spcBef>
                <a:spcPts val="1800"/>
              </a:spcBef>
              <a:buClr>
                <a:srgbClr val="FEB511"/>
              </a:buClr>
              <a:buSzPct val="130000"/>
              <a:buBlip>
                <a:blip r:embed="rId3"/>
              </a:buBlip>
              <a:defRPr/>
            </a:pP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Kitos išlaidos </a:t>
            </a:r>
            <a:r>
              <a:rPr lang="lt-LT" sz="1400" dirty="0">
                <a:latin typeface="Arial" panose="020B0604020202020204" pitchFamily="34" charset="0"/>
                <a:cs typeface="Arial" panose="020B0604020202020204" pitchFamily="34" charset="0"/>
              </a:rPr>
              <a:t>(asociacijos mokesčiai - 42,9 tūkst. Eur, bankų mokesčiai – 47,0 tūkst. Eur, informacinė sklaida – 52,0 tūkst. Eur, valymo paslaugos – 50,0 tūkst. Eur, kt.) </a:t>
            </a: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– 377,3 tūkst. Eur;</a:t>
            </a:r>
          </a:p>
          <a:p>
            <a:pPr marL="800100" lvl="1" indent="-342900">
              <a:spcBef>
                <a:spcPts val="1800"/>
              </a:spcBef>
              <a:buClr>
                <a:srgbClr val="FEB511"/>
              </a:buClr>
              <a:buSzPct val="130000"/>
              <a:buBlip>
                <a:blip r:embed="rId3"/>
              </a:buBlip>
              <a:defRPr/>
            </a:pPr>
            <a:r>
              <a:rPr lang="lt-L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Darbdavio socialinė parama pinigais – 42,8 tūkst. Eur.</a:t>
            </a:r>
          </a:p>
        </p:txBody>
      </p:sp>
    </p:spTree>
    <p:extLst>
      <p:ext uri="{BB962C8B-B14F-4D97-AF65-F5344CB8AC3E}">
        <p14:creationId xmlns:p14="http://schemas.microsoft.com/office/powerpoint/2010/main" val="698332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BBF9C500-6B55-4C70-9966-0945467FE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34909"/>
            <a:ext cx="12202520" cy="9712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  <a:lvl2pPr marL="742950" indent="-28575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2pPr>
            <a:lvl3pPr marL="1143000" indent="-228600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3pPr>
            <a:lvl4pPr marL="16002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4pPr>
            <a:lvl5pPr marL="20574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 marL="0" indent="0" algn="ctr">
              <a:spcBef>
                <a:spcPts val="1800"/>
              </a:spcBef>
              <a:buClr>
                <a:srgbClr val="FC6417"/>
              </a:buClr>
              <a:buSzPct val="130000"/>
              <a:buNone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2022 m. 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prognozuojamos Savivaldybės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biu</a:t>
            </a:r>
            <a:r>
              <a:rPr lang="lt-LT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džeto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 dotacijos -  75 575,5 tūkst. E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ur</a:t>
            </a:r>
            <a:endParaRPr lang="en-GB" sz="2400" dirty="0">
              <a:latin typeface="+mn-lt"/>
              <a:cs typeface="Tahoma"/>
            </a:endParaRPr>
          </a:p>
        </p:txBody>
      </p:sp>
      <p:sp>
        <p:nvSpPr>
          <p:cNvPr id="13" name="Skaidrės numerio vietos rezervavimo ženklas 1">
            <a:extLst>
              <a:ext uri="{FF2B5EF4-FFF2-40B4-BE49-F238E27FC236}">
                <a16:creationId xmlns:a16="http://schemas.microsoft.com/office/drawing/2014/main" id="{8190789F-6FA8-4924-88DD-77452D4C7B5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6pPr>
            <a:lvl7pPr marL="29718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7pPr>
            <a:lvl8pPr marL="34290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8pPr>
            <a:lvl9pPr marL="38862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898989"/>
              </a:buClr>
              <a:buFont typeface="Calibri" panose="020F0502020204030204" pitchFamily="34" charset="0"/>
              <a:buNone/>
            </a:pPr>
            <a:fld id="{587ED6D5-6495-4136-93FD-1F35BECA489B}" type="slidenum">
              <a:rPr lang="en-GB" altLang="lt-LT" sz="120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>
                  <a:srgbClr val="898989"/>
                </a:buClr>
                <a:buFont typeface="Calibri" panose="020F0502020204030204" pitchFamily="34" charset="0"/>
                <a:buNone/>
              </a:pPr>
              <a:t>12</a:t>
            </a:fld>
            <a:endParaRPr lang="en-GB" altLang="lt-LT" sz="12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" name="Lentelė 2">
            <a:extLst>
              <a:ext uri="{FF2B5EF4-FFF2-40B4-BE49-F238E27FC236}">
                <a16:creationId xmlns:a16="http://schemas.microsoft.com/office/drawing/2014/main" id="{10721A5E-0AA3-45AD-B31D-B439887FA7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366895"/>
              </p:ext>
            </p:extLst>
          </p:nvPr>
        </p:nvGraphicFramePr>
        <p:xfrm>
          <a:off x="1194318" y="2848155"/>
          <a:ext cx="10179698" cy="282888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5472812">
                  <a:extLst>
                    <a:ext uri="{9D8B030D-6E8A-4147-A177-3AD203B41FA5}">
                      <a16:colId xmlns:a16="http://schemas.microsoft.com/office/drawing/2014/main" val="1914553026"/>
                    </a:ext>
                  </a:extLst>
                </a:gridCol>
                <a:gridCol w="1677880">
                  <a:extLst>
                    <a:ext uri="{9D8B030D-6E8A-4147-A177-3AD203B41FA5}">
                      <a16:colId xmlns:a16="http://schemas.microsoft.com/office/drawing/2014/main" val="4241779645"/>
                    </a:ext>
                  </a:extLst>
                </a:gridCol>
                <a:gridCol w="1589103">
                  <a:extLst>
                    <a:ext uri="{9D8B030D-6E8A-4147-A177-3AD203B41FA5}">
                      <a16:colId xmlns:a16="http://schemas.microsoft.com/office/drawing/2014/main" val="783261147"/>
                    </a:ext>
                  </a:extLst>
                </a:gridCol>
                <a:gridCol w="1439903">
                  <a:extLst>
                    <a:ext uri="{9D8B030D-6E8A-4147-A177-3AD203B41FA5}">
                      <a16:colId xmlns:a16="http://schemas.microsoft.com/office/drawing/2014/main" val="3205411980"/>
                    </a:ext>
                  </a:extLst>
                </a:gridCol>
              </a:tblGrid>
              <a:tr h="212595"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20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Dotacijos, iš jų</a:t>
                      </a:r>
                      <a:endParaRPr lang="lt-LT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2000" b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m.</a:t>
                      </a:r>
                      <a:endParaRPr lang="lt-LT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2000" b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m.</a:t>
                      </a:r>
                      <a:endParaRPr lang="lt-LT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2000" b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Skirtumas</a:t>
                      </a:r>
                      <a:endParaRPr lang="lt-LT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73878308"/>
                  </a:ext>
                </a:extLst>
              </a:tr>
              <a:tr h="311812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2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Valstybinėms f-joms atlikti</a:t>
                      </a:r>
                      <a:endParaRPr lang="lt-LT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2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5 521,8</a:t>
                      </a:r>
                      <a:endParaRPr lang="lt-LT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6 303,6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781,8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1092904"/>
                  </a:ext>
                </a:extLst>
              </a:tr>
              <a:tr h="311812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Lėšos ugdymo reikmėms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2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37 184,1</a:t>
                      </a:r>
                      <a:endParaRPr lang="lt-LT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44 325,1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7 141,0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20642565"/>
                  </a:ext>
                </a:extLst>
              </a:tr>
              <a:tr h="311812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2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Savivaldybėms </a:t>
                      </a:r>
                      <a:r>
                        <a:rPr lang="lt-LT" sz="2000" b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perd</a:t>
                      </a:r>
                      <a:r>
                        <a:rPr lang="lt-LT" sz="2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įstaigoms išlaikyti </a:t>
                      </a:r>
                      <a:endParaRPr lang="lt-LT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2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4 675,5</a:t>
                      </a:r>
                      <a:endParaRPr lang="lt-LT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5 501,5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826,0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1445549"/>
                  </a:ext>
                </a:extLst>
              </a:tr>
              <a:tr h="311812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2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VIP projektai</a:t>
                      </a:r>
                      <a:endParaRPr lang="lt-LT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2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666,0</a:t>
                      </a:r>
                      <a:endParaRPr lang="lt-LT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-166,0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1158957"/>
                  </a:ext>
                </a:extLst>
              </a:tr>
              <a:tr h="311812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20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 lėšos</a:t>
                      </a:r>
                      <a:endParaRPr lang="lt-LT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2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15 359,2</a:t>
                      </a:r>
                      <a:endParaRPr lang="lt-LT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10 143,3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-5 215,9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1265456"/>
                  </a:ext>
                </a:extLst>
              </a:tr>
              <a:tr h="311812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20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Kelių fondas</a:t>
                      </a:r>
                      <a:endParaRPr lang="lt-LT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2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4 180,0</a:t>
                      </a:r>
                      <a:endParaRPr lang="lt-LT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5 020,1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840,1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1789445"/>
                  </a:ext>
                </a:extLst>
              </a:tr>
              <a:tr h="311812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2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Kita tikslinė dotacija </a:t>
                      </a:r>
                      <a:endParaRPr lang="lt-LT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2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10 074,8</a:t>
                      </a:r>
                      <a:endParaRPr lang="lt-LT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3 781,9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-6 292,9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75038883"/>
                  </a:ext>
                </a:extLst>
              </a:tr>
              <a:tr h="323805">
                <a:tc>
                  <a:txBody>
                    <a:bodyPr/>
                    <a:lstStyle/>
                    <a:p>
                      <a:pPr algn="l" fontAlgn="b"/>
                      <a:r>
                        <a:rPr lang="lt-LT" sz="20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t-LT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77 661,4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75 575,5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-2 085,9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61139053"/>
                  </a:ext>
                </a:extLst>
              </a:tr>
            </a:tbl>
          </a:graphicData>
        </a:graphic>
      </p:graphicFrame>
      <p:sp>
        <p:nvSpPr>
          <p:cNvPr id="6" name="Pavadinimas 3">
            <a:extLst>
              <a:ext uri="{FF2B5EF4-FFF2-40B4-BE49-F238E27FC236}">
                <a16:creationId xmlns:a16="http://schemas.microsoft.com/office/drawing/2014/main" id="{6769C79D-AD61-4ECC-90E1-1F26DFAF5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004" y="5839615"/>
            <a:ext cx="4662996" cy="487131"/>
          </a:xfrm>
        </p:spPr>
        <p:txBody>
          <a:bodyPr>
            <a:normAutofit/>
          </a:bodyPr>
          <a:lstStyle/>
          <a:p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1200" dirty="0">
                <a:latin typeface="Arial" panose="020B0604020202020204" pitchFamily="34" charset="0"/>
                <a:cs typeface="Arial" panose="020B0604020202020204" pitchFamily="34" charset="0"/>
              </a:rPr>
              <a:t>Metų bėgyje buvo papildomai gauta 6 809,8 tūkst. eurų dotacijų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08589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13" name="Skaidrės numerio vietos rezervavimo ženklas 1">
            <a:extLst>
              <a:ext uri="{FF2B5EF4-FFF2-40B4-BE49-F238E27FC236}">
                <a16:creationId xmlns:a16="http://schemas.microsoft.com/office/drawing/2014/main" id="{8190789F-6FA8-4924-88DD-77452D4C7B5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6pPr>
            <a:lvl7pPr marL="29718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7pPr>
            <a:lvl8pPr marL="34290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8pPr>
            <a:lvl9pPr marL="38862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898989"/>
              </a:buClr>
              <a:buFont typeface="Calibri" panose="020F0502020204030204" pitchFamily="34" charset="0"/>
              <a:buNone/>
            </a:pPr>
            <a:fld id="{587ED6D5-6495-4136-93FD-1F35BECA489B}" type="slidenum">
              <a:rPr lang="en-GB" altLang="lt-LT" sz="120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>
                  <a:srgbClr val="898989"/>
                </a:buClr>
                <a:buFont typeface="Calibri" panose="020F0502020204030204" pitchFamily="34" charset="0"/>
                <a:buNone/>
              </a:pPr>
              <a:t>120</a:t>
            </a:fld>
            <a:endParaRPr lang="en-GB" altLang="lt-LT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41362DD6-6E10-45D7-BCE8-EEE89E0B3608}"/>
              </a:ext>
            </a:extLst>
          </p:cNvPr>
          <p:cNvSpPr/>
          <p:nvPr/>
        </p:nvSpPr>
        <p:spPr>
          <a:xfrm>
            <a:off x="322503" y="530989"/>
            <a:ext cx="61200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800"/>
              </a:spcBef>
              <a:buClr>
                <a:srgbClr val="FC6417"/>
              </a:buClr>
              <a:buSzPct val="130000"/>
              <a:defRPr/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lt-LT" sz="2800" b="1">
                <a:latin typeface="Arial" panose="020B0604020202020204" pitchFamily="34" charset="0"/>
                <a:cs typeface="Arial" panose="020B0604020202020204" pitchFamily="34" charset="0"/>
              </a:rPr>
              <a:t>. Savivaldybės veiklos programa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Lentelė 5">
            <a:extLst>
              <a:ext uri="{FF2B5EF4-FFF2-40B4-BE49-F238E27FC236}">
                <a16:creationId xmlns:a16="http://schemas.microsoft.com/office/drawing/2014/main" id="{A0CF67AF-F7CA-48A0-8D58-95A2D7FC57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724542"/>
              </p:ext>
            </p:extLst>
          </p:nvPr>
        </p:nvGraphicFramePr>
        <p:xfrm>
          <a:off x="322503" y="1487687"/>
          <a:ext cx="11438424" cy="12370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8204">
                  <a:extLst>
                    <a:ext uri="{9D8B030D-6E8A-4147-A177-3AD203B41FA5}">
                      <a16:colId xmlns:a16="http://schemas.microsoft.com/office/drawing/2014/main" val="3710458967"/>
                    </a:ext>
                  </a:extLst>
                </a:gridCol>
                <a:gridCol w="6509857">
                  <a:extLst>
                    <a:ext uri="{9D8B030D-6E8A-4147-A177-3AD203B41FA5}">
                      <a16:colId xmlns:a16="http://schemas.microsoft.com/office/drawing/2014/main" val="3007210881"/>
                    </a:ext>
                  </a:extLst>
                </a:gridCol>
                <a:gridCol w="2650363">
                  <a:extLst>
                    <a:ext uri="{9D8B030D-6E8A-4147-A177-3AD203B41FA5}">
                      <a16:colId xmlns:a16="http://schemas.microsoft.com/office/drawing/2014/main" val="10643307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11.01.01.02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Užtikrinti Savivaldybės tarybos ir Savivaldybės tarybos sekretoriato finansinio, ūkinio bei materialinį aptarnavimą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627,8 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</a:t>
                      </a:r>
                      <a:r>
                        <a:rPr lang="lt-LT" sz="24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ūkst</a:t>
                      </a:r>
                      <a:r>
                        <a:rPr lang="lt-LT" sz="2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555895"/>
                  </a:ext>
                </a:extLst>
              </a:tr>
            </a:tbl>
          </a:graphicData>
        </a:graphic>
      </p:graphicFrame>
      <p:sp>
        <p:nvSpPr>
          <p:cNvPr id="7" name="Antrinis pavadinimas 11">
            <a:extLst>
              <a:ext uri="{FF2B5EF4-FFF2-40B4-BE49-F238E27FC236}">
                <a16:creationId xmlns:a16="http://schemas.microsoft.com/office/drawing/2014/main" id="{0F63E512-935C-4462-ADD4-BDCBE686FB05}"/>
              </a:ext>
            </a:extLst>
          </p:cNvPr>
          <p:cNvSpPr txBox="1">
            <a:spLocks/>
          </p:cNvSpPr>
          <p:nvPr/>
        </p:nvSpPr>
        <p:spPr>
          <a:xfrm>
            <a:off x="322503" y="2909359"/>
            <a:ext cx="11278913" cy="23484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1800"/>
              </a:spcBef>
              <a:buClr>
                <a:srgbClr val="FC6417"/>
              </a:buClr>
              <a:buSzPct val="130000"/>
              <a:buFont typeface="Arial" panose="020B0604020202020204" pitchFamily="34" charset="0"/>
              <a:buBlip>
                <a:blip r:embed="rId4"/>
              </a:buBlip>
              <a:defRPr/>
            </a:pPr>
            <a:r>
              <a:rPr lang="lt-LT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Darbo užmokestis – 473,0 tūkst. EUR;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  <a:buClr>
                <a:srgbClr val="FC6417"/>
              </a:buClr>
              <a:buSzPct val="130000"/>
              <a:buFont typeface="Arial" panose="020B0604020202020204" pitchFamily="34" charset="0"/>
              <a:buBlip>
                <a:blip r:embed="rId4"/>
              </a:buBlip>
              <a:defRPr/>
            </a:pPr>
            <a:r>
              <a:rPr lang="lt-LT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Sodra – 6,7 tūkst. EUR;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  <a:buClr>
                <a:srgbClr val="FC6417"/>
              </a:buClr>
              <a:buSzPct val="130000"/>
              <a:buFont typeface="Arial" panose="020B0604020202020204" pitchFamily="34" charset="0"/>
              <a:buBlip>
                <a:blip r:embed="rId4"/>
              </a:buBlip>
              <a:defRPr/>
            </a:pPr>
            <a:r>
              <a:rPr lang="lt-LT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Kitos prekės ir paslaugos (tarybos narių išmokos, mero fondas ir kt.) – 148,1 tūkst. EUR.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90333090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13" name="Skaidrės numerio vietos rezervavimo ženklas 1">
            <a:extLst>
              <a:ext uri="{FF2B5EF4-FFF2-40B4-BE49-F238E27FC236}">
                <a16:creationId xmlns:a16="http://schemas.microsoft.com/office/drawing/2014/main" id="{8190789F-6FA8-4924-88DD-77452D4C7B5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6pPr>
            <a:lvl7pPr marL="29718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7pPr>
            <a:lvl8pPr marL="34290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8pPr>
            <a:lvl9pPr marL="38862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898989"/>
              </a:buClr>
              <a:buFont typeface="Calibri" panose="020F0502020204030204" pitchFamily="34" charset="0"/>
              <a:buNone/>
            </a:pPr>
            <a:fld id="{587ED6D5-6495-4136-93FD-1F35BECA489B}" type="slidenum">
              <a:rPr lang="en-GB" altLang="lt-LT" sz="120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>
                  <a:srgbClr val="898989"/>
                </a:buClr>
                <a:buFont typeface="Calibri" panose="020F0502020204030204" pitchFamily="34" charset="0"/>
                <a:buNone/>
              </a:pPr>
              <a:t>121</a:t>
            </a:fld>
            <a:endParaRPr lang="en-GB" altLang="lt-LT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41362DD6-6E10-45D7-BCE8-EEE89E0B3608}"/>
              </a:ext>
            </a:extLst>
          </p:cNvPr>
          <p:cNvSpPr/>
          <p:nvPr/>
        </p:nvSpPr>
        <p:spPr>
          <a:xfrm>
            <a:off x="322503" y="530989"/>
            <a:ext cx="61200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800"/>
              </a:spcBef>
              <a:buClr>
                <a:srgbClr val="FC6417"/>
              </a:buClr>
              <a:buSzPct val="130000"/>
              <a:defRPr/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lt-LT" sz="2800" b="1">
                <a:latin typeface="Arial" panose="020B0604020202020204" pitchFamily="34" charset="0"/>
                <a:cs typeface="Arial" panose="020B0604020202020204" pitchFamily="34" charset="0"/>
              </a:rPr>
              <a:t>. Savivaldybės veiklos programa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Lentelė 14">
            <a:extLst>
              <a:ext uri="{FF2B5EF4-FFF2-40B4-BE49-F238E27FC236}">
                <a16:creationId xmlns:a16="http://schemas.microsoft.com/office/drawing/2014/main" id="{641D3D70-1CE0-4ACE-8616-E860AC2B51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646225"/>
              </p:ext>
            </p:extLst>
          </p:nvPr>
        </p:nvGraphicFramePr>
        <p:xfrm>
          <a:off x="409575" y="1790700"/>
          <a:ext cx="11499525" cy="36453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5364">
                  <a:extLst>
                    <a:ext uri="{9D8B030D-6E8A-4147-A177-3AD203B41FA5}">
                      <a16:colId xmlns:a16="http://schemas.microsoft.com/office/drawing/2014/main" val="3335148984"/>
                    </a:ext>
                  </a:extLst>
                </a:gridCol>
                <a:gridCol w="6628284">
                  <a:extLst>
                    <a:ext uri="{9D8B030D-6E8A-4147-A177-3AD203B41FA5}">
                      <a16:colId xmlns:a16="http://schemas.microsoft.com/office/drawing/2014/main" val="262812491"/>
                    </a:ext>
                  </a:extLst>
                </a:gridCol>
                <a:gridCol w="2615877">
                  <a:extLst>
                    <a:ext uri="{9D8B030D-6E8A-4147-A177-3AD203B41FA5}">
                      <a16:colId xmlns:a16="http://schemas.microsoft.com/office/drawing/2014/main" val="2239503068"/>
                    </a:ext>
                  </a:extLst>
                </a:gridCol>
              </a:tblGrid>
              <a:tr h="864000">
                <a:tc>
                  <a:txBody>
                    <a:bodyPr/>
                    <a:lstStyle/>
                    <a:p>
                      <a:pPr algn="l"/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11.01.01.03</a:t>
                      </a:r>
                    </a:p>
                  </a:txBody>
                  <a:tcPr marL="9525" marR="9525" marT="9525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Užtikrinti Kontrolės ir audito tarnybos finansinį, ūkinį bei materialinį aptarnavimą</a:t>
                      </a:r>
                    </a:p>
                  </a:txBody>
                  <a:tcPr marL="9525" marR="9525" marT="9525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302,9 tūkst. Eur</a:t>
                      </a:r>
                    </a:p>
                  </a:txBody>
                  <a:tcPr marL="9525" marR="9525" marT="9525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8974046"/>
                  </a:ext>
                </a:extLst>
              </a:tr>
              <a:tr h="645398">
                <a:tc>
                  <a:txBody>
                    <a:bodyPr/>
                    <a:lstStyle/>
                    <a:p>
                      <a:pPr algn="l"/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11.01.02</a:t>
                      </a:r>
                    </a:p>
                  </a:txBody>
                  <a:tcPr marL="9525" marR="9525" marT="9525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Tinkamai įgyvendinti valstybines (perduotas savivaldybei) funkcijas</a:t>
                      </a:r>
                    </a:p>
                  </a:txBody>
                  <a:tcPr marL="9525" marR="9525" marT="9525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543,5 tūkst. Eur</a:t>
                      </a:r>
                    </a:p>
                  </a:txBody>
                  <a:tcPr marL="9525" marR="9525" marT="9525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3971103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l"/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11.01.04.04</a:t>
                      </a:r>
                    </a:p>
                  </a:txBody>
                  <a:tcPr marL="9525" marR="9525" marT="9525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Gerinti asmenų aptarnavimo ir paslaugų kokybę Šiaulių miesto savivaldybėje</a:t>
                      </a:r>
                    </a:p>
                  </a:txBody>
                  <a:tcPr marL="9525" marR="9525" marT="9525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548,3 tūkst. Eur</a:t>
                      </a:r>
                    </a:p>
                  </a:txBody>
                  <a:tcPr marL="9525" marR="9525" marT="9525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446970"/>
                  </a:ext>
                </a:extLst>
              </a:tr>
              <a:tr h="1176289">
                <a:tc>
                  <a:txBody>
                    <a:bodyPr/>
                    <a:lstStyle/>
                    <a:p>
                      <a:pPr algn="l"/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11.01.04.08</a:t>
                      </a:r>
                    </a:p>
                  </a:txBody>
                  <a:tcPr marL="9525" marR="9525" marT="9525" marB="0" anchor="b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Įgyvendinti projektą „Bendradarbiavimas pasienio regione siekiant užtikrinti saugumą ir viešųjų paslaugų efektyvumą“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166,9 tūkst. Eur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544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23343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13" name="Skaidrės numerio vietos rezervavimo ženklas 1">
            <a:extLst>
              <a:ext uri="{FF2B5EF4-FFF2-40B4-BE49-F238E27FC236}">
                <a16:creationId xmlns:a16="http://schemas.microsoft.com/office/drawing/2014/main" id="{8190789F-6FA8-4924-88DD-77452D4C7B5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6pPr>
            <a:lvl7pPr marL="29718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7pPr>
            <a:lvl8pPr marL="34290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8pPr>
            <a:lvl9pPr marL="38862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898989"/>
              </a:buClr>
              <a:buFont typeface="Calibri" panose="020F0502020204030204" pitchFamily="34" charset="0"/>
              <a:buNone/>
            </a:pPr>
            <a:fld id="{587ED6D5-6495-4136-93FD-1F35BECA489B}" type="slidenum">
              <a:rPr lang="en-GB" altLang="lt-LT" sz="120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>
                  <a:srgbClr val="898989"/>
                </a:buClr>
                <a:buFont typeface="Calibri" panose="020F0502020204030204" pitchFamily="34" charset="0"/>
                <a:buNone/>
              </a:pPr>
              <a:t>122</a:t>
            </a:fld>
            <a:endParaRPr lang="en-GB" altLang="lt-LT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41362DD6-6E10-45D7-BCE8-EEE89E0B3608}"/>
              </a:ext>
            </a:extLst>
          </p:cNvPr>
          <p:cNvSpPr/>
          <p:nvPr/>
        </p:nvSpPr>
        <p:spPr>
          <a:xfrm>
            <a:off x="322503" y="530989"/>
            <a:ext cx="61200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800"/>
              </a:spcBef>
              <a:buClr>
                <a:srgbClr val="FC6417"/>
              </a:buClr>
              <a:buSzPct val="130000"/>
              <a:defRPr/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lt-LT" sz="2800" b="1">
                <a:latin typeface="Arial" panose="020B0604020202020204" pitchFamily="34" charset="0"/>
                <a:cs typeface="Arial" panose="020B0604020202020204" pitchFamily="34" charset="0"/>
              </a:rPr>
              <a:t>. Savivaldybės veiklos programa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Lentelė 6">
            <a:extLst>
              <a:ext uri="{FF2B5EF4-FFF2-40B4-BE49-F238E27FC236}">
                <a16:creationId xmlns:a16="http://schemas.microsoft.com/office/drawing/2014/main" id="{ACAF3FDF-937A-4EF1-9473-BA4725365A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63072"/>
              </p:ext>
            </p:extLst>
          </p:nvPr>
        </p:nvGraphicFramePr>
        <p:xfrm>
          <a:off x="401052" y="2025315"/>
          <a:ext cx="11440283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2598">
                  <a:extLst>
                    <a:ext uri="{9D8B030D-6E8A-4147-A177-3AD203B41FA5}">
                      <a16:colId xmlns:a16="http://schemas.microsoft.com/office/drawing/2014/main" val="903240383"/>
                    </a:ext>
                  </a:extLst>
                </a:gridCol>
                <a:gridCol w="7109467">
                  <a:extLst>
                    <a:ext uri="{9D8B030D-6E8A-4147-A177-3AD203B41FA5}">
                      <a16:colId xmlns:a16="http://schemas.microsoft.com/office/drawing/2014/main" val="3129697524"/>
                    </a:ext>
                  </a:extLst>
                </a:gridCol>
                <a:gridCol w="2388218">
                  <a:extLst>
                    <a:ext uri="{9D8B030D-6E8A-4147-A177-3AD203B41FA5}">
                      <a16:colId xmlns:a16="http://schemas.microsoft.com/office/drawing/2014/main" val="4245436466"/>
                    </a:ext>
                  </a:extLst>
                </a:gridCol>
              </a:tblGrid>
              <a:tr h="1212580">
                <a:tc>
                  <a:txBody>
                    <a:bodyPr/>
                    <a:lstStyle/>
                    <a:p>
                      <a:pPr algn="l" rtl="0" fontAlgn="base"/>
                      <a:r>
                        <a:rPr lang="lt-LT" sz="2400" b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11.01.01.09.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lt-LT" sz="2400" b="0" i="0" u="none" strike="noStrike" noProof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2400" b="0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Užtikrinti projektų vykdymo priežiūros ir kitas inžinerines paslaugas</a:t>
                      </a:r>
                      <a:endParaRPr lang="lt-LT" sz="2400" b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lvl="0" algn="l">
                        <a:buNone/>
                      </a:pPr>
                      <a:endParaRPr lang="lt-LT" sz="2400" b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70,1 tūkst. Eur​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970196"/>
                  </a:ext>
                </a:extLst>
              </a:tr>
              <a:tr h="643031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lt-LT" sz="2400" b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11.01.01.10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lt-LT" sz="2400" b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Likviduoti įvykių, ekstremalių įvykių ir ekstremalių situacijų pasekmes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2400" b="0" i="0" u="none" strike="noStrike" noProof="0" dirty="0">
                          <a:effectLst/>
                          <a:latin typeface="Arial"/>
                        </a:rPr>
                        <a:t>20,0 tūkst. </a:t>
                      </a: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Eur</a:t>
                      </a:r>
                      <a:endParaRPr lang="lt-LT" dirty="0">
                        <a:latin typeface="Arial"/>
                      </a:endParaRPr>
                    </a:p>
                    <a:p>
                      <a:pPr lvl="0" algn="r">
                        <a:buNone/>
                      </a:pP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92445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2BDF25C-66BE-4589-BAF0-7F8BFF847185}"/>
              </a:ext>
            </a:extLst>
          </p:cNvPr>
          <p:cNvSpPr txBox="1"/>
          <p:nvPr/>
        </p:nvSpPr>
        <p:spPr>
          <a:xfrm flipV="1">
            <a:off x="5406189" y="387681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lt-LT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07DFEC-0A69-4069-AEFB-C8289F0FEE13}"/>
              </a:ext>
            </a:extLst>
          </p:cNvPr>
          <p:cNvSpPr txBox="1"/>
          <p:nvPr/>
        </p:nvSpPr>
        <p:spPr>
          <a:xfrm flipV="1">
            <a:off x="403058" y="3866783"/>
            <a:ext cx="706454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lt-LT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348DEE-B687-4FC7-BF84-FD6C7E4E810B}"/>
              </a:ext>
            </a:extLst>
          </p:cNvPr>
          <p:cNvSpPr txBox="1"/>
          <p:nvPr/>
        </p:nvSpPr>
        <p:spPr>
          <a:xfrm>
            <a:off x="403058" y="4803146"/>
            <a:ext cx="11466094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lt-LT" sz="2400" dirty="0">
                <a:latin typeface="Arial"/>
                <a:ea typeface="+mn-lt"/>
                <a:cs typeface="+mn-lt"/>
              </a:rPr>
              <a:t>Lėšos 11.01.01.10 priemonei įgyvendinti naudojamos vadovaujantis Šiaulių miesto savivaldybės tarybos 2012 m. gruodžio 20 d. sprendimu Nr. T-338 „Dėl Šiaulių miesto savivaldybės administracijos direktoriaus rezervo naudojimo tvarkos aprašo patvirtinimo“.</a:t>
            </a:r>
            <a:endParaRPr lang="lt-LT" sz="2400" dirty="0">
              <a:latin typeface="Arial"/>
              <a:cs typeface="Arial"/>
            </a:endParaRPr>
          </a:p>
          <a:p>
            <a:pPr algn="l"/>
            <a:endParaRPr lang="lt-LT" sz="2400" dirty="0">
              <a:latin typeface="Arial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0375631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13" name="Skaidrės numerio vietos rezervavimo ženklas 1">
            <a:extLst>
              <a:ext uri="{FF2B5EF4-FFF2-40B4-BE49-F238E27FC236}">
                <a16:creationId xmlns:a16="http://schemas.microsoft.com/office/drawing/2014/main" id="{8190789F-6FA8-4924-88DD-77452D4C7B5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6pPr>
            <a:lvl7pPr marL="29718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7pPr>
            <a:lvl8pPr marL="34290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8pPr>
            <a:lvl9pPr marL="38862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898989"/>
              </a:buClr>
              <a:buFont typeface="Calibri" panose="020F0502020204030204" pitchFamily="34" charset="0"/>
              <a:buNone/>
            </a:pPr>
            <a:fld id="{587ED6D5-6495-4136-93FD-1F35BECA489B}" type="slidenum">
              <a:rPr lang="en-GB" altLang="lt-LT" sz="120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>
                  <a:srgbClr val="898989"/>
                </a:buClr>
                <a:buFont typeface="Calibri" panose="020F0502020204030204" pitchFamily="34" charset="0"/>
                <a:buNone/>
              </a:pPr>
              <a:t>123</a:t>
            </a:fld>
            <a:endParaRPr lang="en-GB" altLang="lt-LT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41362DD6-6E10-45D7-BCE8-EEE89E0B3608}"/>
              </a:ext>
            </a:extLst>
          </p:cNvPr>
          <p:cNvSpPr/>
          <p:nvPr/>
        </p:nvSpPr>
        <p:spPr>
          <a:xfrm>
            <a:off x="322503" y="530989"/>
            <a:ext cx="61200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800"/>
              </a:spcBef>
              <a:buClr>
                <a:srgbClr val="FC6417"/>
              </a:buClr>
              <a:buSzPct val="130000"/>
              <a:defRPr/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lt-LT" sz="2800" b="1">
                <a:latin typeface="Arial" panose="020B0604020202020204" pitchFamily="34" charset="0"/>
                <a:cs typeface="Arial" panose="020B0604020202020204" pitchFamily="34" charset="0"/>
              </a:rPr>
              <a:t>. Savivaldybės veiklos programa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Lentelė 3">
            <a:extLst>
              <a:ext uri="{FF2B5EF4-FFF2-40B4-BE49-F238E27FC236}">
                <a16:creationId xmlns:a16="http://schemas.microsoft.com/office/drawing/2014/main" id="{2A89D8E5-7555-42D6-9E15-E5A3D28534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979662"/>
              </p:ext>
            </p:extLst>
          </p:nvPr>
        </p:nvGraphicFramePr>
        <p:xfrm>
          <a:off x="425450" y="1752600"/>
          <a:ext cx="11442697" cy="25692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3562">
                  <a:extLst>
                    <a:ext uri="{9D8B030D-6E8A-4147-A177-3AD203B41FA5}">
                      <a16:colId xmlns:a16="http://schemas.microsoft.com/office/drawing/2014/main" val="1301166754"/>
                    </a:ext>
                  </a:extLst>
                </a:gridCol>
                <a:gridCol w="6918506">
                  <a:extLst>
                    <a:ext uri="{9D8B030D-6E8A-4147-A177-3AD203B41FA5}">
                      <a16:colId xmlns:a16="http://schemas.microsoft.com/office/drawing/2014/main" val="1393605316"/>
                    </a:ext>
                  </a:extLst>
                </a:gridCol>
                <a:gridCol w="2690629">
                  <a:extLst>
                    <a:ext uri="{9D8B030D-6E8A-4147-A177-3AD203B41FA5}">
                      <a16:colId xmlns:a16="http://schemas.microsoft.com/office/drawing/2014/main" val="2159871747"/>
                    </a:ext>
                  </a:extLst>
                </a:gridCol>
              </a:tblGrid>
              <a:tr h="1190625">
                <a:tc>
                  <a:txBody>
                    <a:bodyPr/>
                    <a:lstStyle/>
                    <a:p>
                      <a:pPr marL="0" lvl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2400" kern="1200">
                          <a:effectLst/>
                          <a:latin typeface="Arial"/>
                        </a:rPr>
                        <a:t>11.01.01.11</a:t>
                      </a:r>
                      <a:endParaRPr lang="lt-LT" sz="2400"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2400" kern="1200">
                          <a:effectLst/>
                          <a:latin typeface="Arial"/>
                        </a:rPr>
                        <a:t>Parengti Šiaulių m. 2025-2033 m. strateginį plėtros planą</a:t>
                      </a:r>
                      <a:endParaRPr lang="lt-LT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lvl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2400" kern="1200" dirty="0">
                          <a:effectLst/>
                          <a:latin typeface="Arial"/>
                        </a:rPr>
                        <a:t>50,0 tūkst. </a:t>
                      </a: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Eur</a:t>
                      </a:r>
                      <a:endParaRPr lang="lt-LT" sz="2400" dirty="0"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3968142"/>
                  </a:ext>
                </a:extLst>
              </a:tr>
              <a:tr h="1378618">
                <a:tc>
                  <a:txBody>
                    <a:bodyPr/>
                    <a:lstStyle/>
                    <a:p>
                      <a:pPr marL="0" lvl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2400" kern="1200">
                          <a:effectLst/>
                          <a:latin typeface="Arial"/>
                        </a:rPr>
                        <a:t>11.01.06.02</a:t>
                      </a:r>
                      <a:endParaRPr lang="lt-LT" sz="2400"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2400" kern="1200">
                          <a:effectLst/>
                          <a:latin typeface="Arial"/>
                        </a:rPr>
                        <a:t>Kompensuoti keleivių vežimo vietiniais maršrutais organizavimo išlaidas</a:t>
                      </a:r>
                      <a:endParaRPr lang="lt-LT" sz="2400"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lvl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2400" kern="1200" dirty="0">
                          <a:effectLst/>
                          <a:latin typeface="Arial"/>
                        </a:rPr>
                        <a:t>2 600,0 tūkst. </a:t>
                      </a: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Eur</a:t>
                      </a:r>
                      <a:endParaRPr lang="lt-LT" sz="2400" dirty="0"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53705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78356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13" name="Skaidrės numerio vietos rezervavimo ženklas 1">
            <a:extLst>
              <a:ext uri="{FF2B5EF4-FFF2-40B4-BE49-F238E27FC236}">
                <a16:creationId xmlns:a16="http://schemas.microsoft.com/office/drawing/2014/main" id="{8190789F-6FA8-4924-88DD-77452D4C7B5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6pPr>
            <a:lvl7pPr marL="29718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7pPr>
            <a:lvl8pPr marL="34290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8pPr>
            <a:lvl9pPr marL="38862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898989"/>
              </a:buClr>
              <a:buFont typeface="Calibri" panose="020F0502020204030204" pitchFamily="34" charset="0"/>
              <a:buNone/>
            </a:pPr>
            <a:fld id="{587ED6D5-6495-4136-93FD-1F35BECA489B}" type="slidenum">
              <a:rPr lang="en-GB" altLang="lt-LT" sz="120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>
                  <a:srgbClr val="898989"/>
                </a:buClr>
                <a:buFont typeface="Calibri" panose="020F0502020204030204" pitchFamily="34" charset="0"/>
                <a:buNone/>
              </a:pPr>
              <a:t>124</a:t>
            </a:fld>
            <a:endParaRPr lang="en-GB" altLang="lt-LT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41362DD6-6E10-45D7-BCE8-EEE89E0B3608}"/>
              </a:ext>
            </a:extLst>
          </p:cNvPr>
          <p:cNvSpPr/>
          <p:nvPr/>
        </p:nvSpPr>
        <p:spPr>
          <a:xfrm>
            <a:off x="322503" y="530989"/>
            <a:ext cx="61200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800"/>
              </a:spcBef>
              <a:buClr>
                <a:srgbClr val="FC6417"/>
              </a:buClr>
              <a:buSzPct val="130000"/>
              <a:defRPr/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lt-LT" sz="2800" b="1">
                <a:latin typeface="Arial" panose="020B0604020202020204" pitchFamily="34" charset="0"/>
                <a:cs typeface="Arial" panose="020B0604020202020204" pitchFamily="34" charset="0"/>
              </a:rPr>
              <a:t>. Savivaldybės veiklos programa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Lentelė 5">
            <a:extLst>
              <a:ext uri="{FF2B5EF4-FFF2-40B4-BE49-F238E27FC236}">
                <a16:creationId xmlns:a16="http://schemas.microsoft.com/office/drawing/2014/main" id="{01CBF995-4668-4D74-8177-99CB0BF39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299568"/>
              </p:ext>
            </p:extLst>
          </p:nvPr>
        </p:nvGraphicFramePr>
        <p:xfrm>
          <a:off x="531394" y="1694447"/>
          <a:ext cx="11425280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8453">
                  <a:extLst>
                    <a:ext uri="{9D8B030D-6E8A-4147-A177-3AD203B41FA5}">
                      <a16:colId xmlns:a16="http://schemas.microsoft.com/office/drawing/2014/main" val="1348504353"/>
                    </a:ext>
                  </a:extLst>
                </a:gridCol>
                <a:gridCol w="6304045">
                  <a:extLst>
                    <a:ext uri="{9D8B030D-6E8A-4147-A177-3AD203B41FA5}">
                      <a16:colId xmlns:a16="http://schemas.microsoft.com/office/drawing/2014/main" val="3242343322"/>
                    </a:ext>
                  </a:extLst>
                </a:gridCol>
                <a:gridCol w="2852782">
                  <a:extLst>
                    <a:ext uri="{9D8B030D-6E8A-4147-A177-3AD203B41FA5}">
                      <a16:colId xmlns:a16="http://schemas.microsoft.com/office/drawing/2014/main" val="2178799964"/>
                    </a:ext>
                  </a:extLst>
                </a:gridCol>
              </a:tblGrid>
              <a:tr h="759145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2400" b="0" i="0" u="none" strike="noStrike" noProof="0">
                          <a:latin typeface="Arial"/>
                        </a:rPr>
                        <a:t>11.02.01.01</a:t>
                      </a:r>
                      <a:endParaRPr lang="lt-LT">
                        <a:latin typeface="Arial"/>
                      </a:endParaRPr>
                    </a:p>
                    <a:p>
                      <a:pPr lvl="0">
                        <a:buNone/>
                      </a:pPr>
                      <a:endParaRPr lang="lt-LT" sz="2400">
                        <a:latin typeface="Arial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2400" b="0" i="0" u="none" strike="noStrike" noProof="0">
                          <a:latin typeface="Arial"/>
                        </a:rPr>
                        <a:t>Įgyvendinti prevencines programas</a:t>
                      </a:r>
                      <a:endParaRPr lang="lt-LT">
                        <a:latin typeface="Arial"/>
                      </a:endParaRPr>
                    </a:p>
                    <a:p>
                      <a:pPr lvl="0">
                        <a:buNone/>
                      </a:pPr>
                      <a:endParaRPr lang="lt-LT" sz="2400">
                        <a:latin typeface="Arial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2400" b="0" i="0" u="none" strike="noStrike" noProof="0" dirty="0">
                          <a:latin typeface="Arial"/>
                        </a:rPr>
                        <a:t>43,0 tūkst. </a:t>
                      </a: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Eur</a:t>
                      </a:r>
                      <a:endParaRPr lang="lt-LT" dirty="0">
                        <a:latin typeface="Arial"/>
                      </a:endParaRPr>
                    </a:p>
                    <a:p>
                      <a:pPr lvl="0">
                        <a:buNone/>
                      </a:pPr>
                      <a:endParaRPr lang="lt-LT" sz="24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371473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53B5965-7D3B-4344-B9FB-43FA3CB0A218}"/>
              </a:ext>
            </a:extLst>
          </p:cNvPr>
          <p:cNvSpPr txBox="1"/>
          <p:nvPr/>
        </p:nvSpPr>
        <p:spPr>
          <a:xfrm>
            <a:off x="573505" y="3150899"/>
            <a:ext cx="11345778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lt-LT" sz="2400" dirty="0">
                <a:latin typeface="Arial"/>
                <a:ea typeface="+mn-lt"/>
                <a:cs typeface="+mn-lt"/>
              </a:rPr>
              <a:t>Kompleksiškai planuojamos ir koordinuojamos nusikaltimų prevencijos priemonės, susijusios su gyventojų saugumo stiprinimu ir saugios Savivaldybės aplinkos kūrimu;</a:t>
            </a:r>
            <a:endParaRPr lang="lt-LT" sz="2400" dirty="0">
              <a:latin typeface="Arial"/>
              <a:cs typeface="Arial"/>
            </a:endParaRPr>
          </a:p>
          <a:p>
            <a:pPr algn="just"/>
            <a:r>
              <a:rPr lang="lt-LT" sz="2400" dirty="0">
                <a:latin typeface="Arial"/>
                <a:ea typeface="+mn-lt"/>
                <a:cs typeface="+mn-lt"/>
              </a:rPr>
              <a:t>Šiai priemonei įgyvendinti planuojama finansuoti ir įvykdyti ne mažiau 7 Šiaulių m. savivaldybės nusikaltimų prevencijos tikslinius programos projektus su miesto teisėtvarkos institucijomis, nevyriausybinėmis organizacijomis ir kitais atsakingais vykdytojais pagal patvirtintą Šiaulių miesto savivaldybės 2020–2022 nusikaltimų prevencijos programą.</a:t>
            </a:r>
            <a:endParaRPr lang="lt-LT" sz="2400" dirty="0">
              <a:latin typeface="Arial"/>
              <a:cs typeface="Arial"/>
            </a:endParaRPr>
          </a:p>
          <a:p>
            <a:endParaRPr lang="lt-LT" sz="2400" dirty="0">
              <a:latin typeface="Arial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867894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13" name="Skaidrės numerio vietos rezervavimo ženklas 1">
            <a:extLst>
              <a:ext uri="{FF2B5EF4-FFF2-40B4-BE49-F238E27FC236}">
                <a16:creationId xmlns:a16="http://schemas.microsoft.com/office/drawing/2014/main" id="{8190789F-6FA8-4924-88DD-77452D4C7B5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6pPr>
            <a:lvl7pPr marL="29718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7pPr>
            <a:lvl8pPr marL="34290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8pPr>
            <a:lvl9pPr marL="38862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898989"/>
              </a:buClr>
              <a:buFont typeface="Calibri" panose="020F0502020204030204" pitchFamily="34" charset="0"/>
              <a:buNone/>
            </a:pPr>
            <a:fld id="{587ED6D5-6495-4136-93FD-1F35BECA489B}" type="slidenum">
              <a:rPr lang="en-GB" altLang="lt-LT" sz="120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>
                  <a:srgbClr val="898989"/>
                </a:buClr>
                <a:buFont typeface="Calibri" panose="020F0502020204030204" pitchFamily="34" charset="0"/>
                <a:buNone/>
              </a:pPr>
              <a:t>125</a:t>
            </a:fld>
            <a:endParaRPr lang="en-GB" altLang="lt-LT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41362DD6-6E10-45D7-BCE8-EEE89E0B3608}"/>
              </a:ext>
            </a:extLst>
          </p:cNvPr>
          <p:cNvSpPr/>
          <p:nvPr/>
        </p:nvSpPr>
        <p:spPr>
          <a:xfrm>
            <a:off x="322503" y="530989"/>
            <a:ext cx="61200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800"/>
              </a:spcBef>
              <a:buClr>
                <a:srgbClr val="FC6417"/>
              </a:buClr>
              <a:buSzPct val="130000"/>
              <a:defRPr/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lt-LT" sz="2800" b="1">
                <a:latin typeface="Arial" panose="020B0604020202020204" pitchFamily="34" charset="0"/>
                <a:cs typeface="Arial" panose="020B0604020202020204" pitchFamily="34" charset="0"/>
              </a:rPr>
              <a:t>. Savivaldybės veiklos programa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Lentelė 5">
            <a:extLst>
              <a:ext uri="{FF2B5EF4-FFF2-40B4-BE49-F238E27FC236}">
                <a16:creationId xmlns:a16="http://schemas.microsoft.com/office/drawing/2014/main" id="{01CBF995-4668-4D74-8177-99CB0BF39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352295"/>
              </p:ext>
            </p:extLst>
          </p:nvPr>
        </p:nvGraphicFramePr>
        <p:xfrm>
          <a:off x="405302" y="1494673"/>
          <a:ext cx="11425281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2331">
                  <a:extLst>
                    <a:ext uri="{9D8B030D-6E8A-4147-A177-3AD203B41FA5}">
                      <a16:colId xmlns:a16="http://schemas.microsoft.com/office/drawing/2014/main" val="1348504353"/>
                    </a:ext>
                  </a:extLst>
                </a:gridCol>
                <a:gridCol w="6291513">
                  <a:extLst>
                    <a:ext uri="{9D8B030D-6E8A-4147-A177-3AD203B41FA5}">
                      <a16:colId xmlns:a16="http://schemas.microsoft.com/office/drawing/2014/main" val="3242343322"/>
                    </a:ext>
                  </a:extLst>
                </a:gridCol>
                <a:gridCol w="3061437">
                  <a:extLst>
                    <a:ext uri="{9D8B030D-6E8A-4147-A177-3AD203B41FA5}">
                      <a16:colId xmlns:a16="http://schemas.microsoft.com/office/drawing/2014/main" val="21787999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lt-LT" sz="2400">
                          <a:latin typeface="Arial"/>
                        </a:rPr>
                        <a:t>11.02.01.04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lt-LT" sz="2400">
                          <a:latin typeface="Arial"/>
                        </a:rPr>
                        <a:t>Skatinti nevyriausybinių organizacijų veiklą ir užtikrinti jų plėtrą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t-LT" sz="2400" dirty="0">
                          <a:latin typeface="Arial"/>
                        </a:rPr>
                        <a:t>30,5 tūkst. 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3714731"/>
                  </a:ext>
                </a:extLst>
              </a:tr>
            </a:tbl>
          </a:graphicData>
        </a:graphic>
      </p:graphicFrame>
      <p:sp>
        <p:nvSpPr>
          <p:cNvPr id="9" name="Stačiakampis 8">
            <a:extLst>
              <a:ext uri="{FF2B5EF4-FFF2-40B4-BE49-F238E27FC236}">
                <a16:creationId xmlns:a16="http://schemas.microsoft.com/office/drawing/2014/main" id="{213A04A4-2913-4733-B244-A3F9DD61B797}"/>
              </a:ext>
            </a:extLst>
          </p:cNvPr>
          <p:cNvSpPr/>
          <p:nvPr/>
        </p:nvSpPr>
        <p:spPr>
          <a:xfrm>
            <a:off x="415496" y="2639711"/>
            <a:ext cx="11378512" cy="3150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t-LT" sz="2200" dirty="0">
                <a:solidFill>
                  <a:srgbClr val="000000"/>
                </a:solidFill>
                <a:latin typeface="Arial"/>
                <a:cs typeface="Arial"/>
              </a:rPr>
              <a:t>Lėšos naudojamos vadovaujantis:</a:t>
            </a:r>
            <a:endParaRPr lang="lt-LT" sz="2200" dirty="0"/>
          </a:p>
          <a:p>
            <a:endParaRPr lang="lt-LT" sz="220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lt-LT" sz="2200" dirty="0">
                <a:solidFill>
                  <a:srgbClr val="000000"/>
                </a:solidFill>
                <a:latin typeface="Arial"/>
                <a:cs typeface="Arial"/>
              </a:rPr>
              <a:t>Lietuvos Respublikos nevyriausybinių organizacijų plėtros įstatymo 7 straipsnio 4 dalimi, kurioje nustatyta, kad nevyriausybinių organizacijų finansavimo iš Savivaldybės biudžeto tvarką nustato Savivaldybės taryba. </a:t>
            </a:r>
            <a:endParaRPr lang="lt-LT" sz="2200" dirty="0"/>
          </a:p>
          <a:p>
            <a:endParaRPr lang="lt-LT" sz="220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lt-LT" sz="2200" dirty="0">
                <a:solidFill>
                  <a:srgbClr val="000000"/>
                </a:solidFill>
                <a:latin typeface="Arial"/>
                <a:cs typeface="Arial"/>
              </a:rPr>
              <a:t>Savivaldybės tarybos 2021 m. gegužės 6 d. sprendimu Nr. T-202 "Dėl Šiaulių miesto savivaldybės nevyriausybinių organizacijų projektų finansavimo savivaldybės biudžeto lėšomis tvarkos aprašo patvirtinimo".</a:t>
            </a:r>
          </a:p>
        </p:txBody>
      </p:sp>
    </p:spTree>
    <p:extLst>
      <p:ext uri="{BB962C8B-B14F-4D97-AF65-F5344CB8AC3E}">
        <p14:creationId xmlns:p14="http://schemas.microsoft.com/office/powerpoint/2010/main" val="1519177316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13" name="Skaidrės numerio vietos rezervavimo ženklas 1">
            <a:extLst>
              <a:ext uri="{FF2B5EF4-FFF2-40B4-BE49-F238E27FC236}">
                <a16:creationId xmlns:a16="http://schemas.microsoft.com/office/drawing/2014/main" id="{8190789F-6FA8-4924-88DD-77452D4C7B5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6pPr>
            <a:lvl7pPr marL="29718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7pPr>
            <a:lvl8pPr marL="34290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8pPr>
            <a:lvl9pPr marL="38862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898989"/>
              </a:buClr>
              <a:buFont typeface="Calibri" panose="020F0502020204030204" pitchFamily="34" charset="0"/>
              <a:buNone/>
            </a:pPr>
            <a:fld id="{587ED6D5-6495-4136-93FD-1F35BECA489B}" type="slidenum">
              <a:rPr lang="en-GB" altLang="lt-LT" sz="1200" dirty="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>
                  <a:srgbClr val="898989"/>
                </a:buClr>
                <a:buFont typeface="Calibri" panose="020F0502020204030204" pitchFamily="34" charset="0"/>
                <a:buNone/>
              </a:pPr>
              <a:t>126</a:t>
            </a:fld>
            <a:endParaRPr lang="en-GB" altLang="lt-LT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41362DD6-6E10-45D7-BCE8-EEE89E0B3608}"/>
              </a:ext>
            </a:extLst>
          </p:cNvPr>
          <p:cNvSpPr/>
          <p:nvPr/>
        </p:nvSpPr>
        <p:spPr>
          <a:xfrm>
            <a:off x="322503" y="530989"/>
            <a:ext cx="61200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800"/>
              </a:spcBef>
              <a:buClr>
                <a:srgbClr val="FC6417"/>
              </a:buClr>
              <a:buSzPct val="130000"/>
              <a:defRPr/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lt-LT" sz="2800" b="1">
                <a:latin typeface="Arial" panose="020B0604020202020204" pitchFamily="34" charset="0"/>
                <a:cs typeface="Arial" panose="020B0604020202020204" pitchFamily="34" charset="0"/>
              </a:rPr>
              <a:t>. Savivaldybės veiklos programa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Lentelė 5">
            <a:extLst>
              <a:ext uri="{FF2B5EF4-FFF2-40B4-BE49-F238E27FC236}">
                <a16:creationId xmlns:a16="http://schemas.microsoft.com/office/drawing/2014/main" id="{01CBF995-4668-4D74-8177-99CB0BF39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529961"/>
              </p:ext>
            </p:extLst>
          </p:nvPr>
        </p:nvGraphicFramePr>
        <p:xfrm>
          <a:off x="405302" y="1494673"/>
          <a:ext cx="11425277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8535">
                  <a:extLst>
                    <a:ext uri="{9D8B030D-6E8A-4147-A177-3AD203B41FA5}">
                      <a16:colId xmlns:a16="http://schemas.microsoft.com/office/drawing/2014/main" val="1348504353"/>
                    </a:ext>
                  </a:extLst>
                </a:gridCol>
                <a:gridCol w="6978804">
                  <a:extLst>
                    <a:ext uri="{9D8B030D-6E8A-4147-A177-3AD203B41FA5}">
                      <a16:colId xmlns:a16="http://schemas.microsoft.com/office/drawing/2014/main" val="3242343322"/>
                    </a:ext>
                  </a:extLst>
                </a:gridCol>
                <a:gridCol w="2587938">
                  <a:extLst>
                    <a:ext uri="{9D8B030D-6E8A-4147-A177-3AD203B41FA5}">
                      <a16:colId xmlns:a16="http://schemas.microsoft.com/office/drawing/2014/main" val="21787999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lt-LT" sz="2400">
                          <a:latin typeface="Arial"/>
                        </a:rPr>
                        <a:t>11.02.01.07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lt-LT" sz="2400" dirty="0">
                          <a:latin typeface="Arial"/>
                        </a:rPr>
                        <a:t>Įgyvendinti jaunimo politiką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t-LT" sz="2400" dirty="0">
                          <a:latin typeface="Arial"/>
                        </a:rPr>
                        <a:t>10,3 tūkst. 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3714731"/>
                  </a:ext>
                </a:extLst>
              </a:tr>
            </a:tbl>
          </a:graphicData>
        </a:graphic>
      </p:graphicFrame>
      <p:sp>
        <p:nvSpPr>
          <p:cNvPr id="6" name="Stačiakampis 5">
            <a:extLst>
              <a:ext uri="{FF2B5EF4-FFF2-40B4-BE49-F238E27FC236}">
                <a16:creationId xmlns:a16="http://schemas.microsoft.com/office/drawing/2014/main" id="{295D8D80-0E8B-403E-BE1A-1BAC808B0146}"/>
              </a:ext>
            </a:extLst>
          </p:cNvPr>
          <p:cNvSpPr/>
          <p:nvPr/>
        </p:nvSpPr>
        <p:spPr>
          <a:xfrm>
            <a:off x="474903" y="683389"/>
            <a:ext cx="184731" cy="523220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>
              <a:spcBef>
                <a:spcPts val="1800"/>
              </a:spcBef>
              <a:buClr>
                <a:srgbClr val="FC6417"/>
              </a:buClr>
              <a:buSzPct val="130000"/>
              <a:defRPr/>
            </a:pPr>
            <a:endParaRPr lang="lt-LT" sz="2800" b="1">
              <a:latin typeface="Arial"/>
              <a:cs typeface="Arial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76032E3-D7F5-46FE-B5A3-C1F10B8F5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594" y="2246259"/>
            <a:ext cx="11069674" cy="203671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 marL="342900" indent="-342900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  <a:lvl2pPr marL="742950" indent="-28575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2pPr>
            <a:lvl3pPr marL="1143000" indent="-228600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3pPr>
            <a:lvl4pPr marL="16002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4pPr>
            <a:lvl5pPr marL="20574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 marL="0" indent="0">
              <a:spcBef>
                <a:spcPts val="1800"/>
              </a:spcBef>
              <a:buClr>
                <a:srgbClr val="FC6417"/>
              </a:buClr>
              <a:buSzPct val="130000"/>
              <a:buNone/>
              <a:defRPr/>
            </a:pPr>
            <a:r>
              <a:rPr lang="lt-LT" sz="2400" dirty="0">
                <a:latin typeface="Arial"/>
                <a:cs typeface="Arial"/>
              </a:rPr>
              <a:t>Šiaulių miesto savivaldybės jaunimo reikalų tarybos protokoliniu sprendimu išskirtos 2 </a:t>
            </a:r>
            <a:r>
              <a:rPr lang="lt-LT" sz="2400" dirty="0" err="1">
                <a:latin typeface="Arial"/>
                <a:cs typeface="Arial"/>
              </a:rPr>
              <a:t>papriemonės</a:t>
            </a:r>
            <a:r>
              <a:rPr lang="lt-LT" sz="2400" dirty="0">
                <a:latin typeface="Arial"/>
                <a:cs typeface="Arial"/>
              </a:rPr>
              <a:t>: </a:t>
            </a: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r>
              <a:rPr lang="lt-LT" sz="2400" dirty="0">
                <a:latin typeface="Arial"/>
                <a:cs typeface="Arial"/>
              </a:rPr>
              <a:t>9,0 tūkst. eurų </a:t>
            </a:r>
            <a:r>
              <a:rPr lang="lt-LT" sz="2400" dirty="0">
                <a:latin typeface="Calibri"/>
                <a:cs typeface="Calibri"/>
              </a:rPr>
              <a:t>–</a:t>
            </a:r>
            <a:r>
              <a:rPr lang="lt-LT" sz="2400" dirty="0">
                <a:latin typeface="Arial"/>
                <a:cs typeface="Arial"/>
              </a:rPr>
              <a:t> Jaunimo  iniciatyvų projektų finansavimo konkursas.</a:t>
            </a:r>
          </a:p>
          <a:p>
            <a:pPr>
              <a:spcBef>
                <a:spcPts val="180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r>
              <a:rPr lang="lt-LT" sz="2400" dirty="0">
                <a:latin typeface="Arial"/>
                <a:cs typeface="Arial"/>
              </a:rPr>
              <a:t>1,3 tūkst. eurų </a:t>
            </a:r>
            <a:r>
              <a:rPr lang="lt-LT" sz="2400" dirty="0">
                <a:latin typeface="Arial"/>
                <a:cs typeface="Calibri"/>
              </a:rPr>
              <a:t>– Jaunimo savanoriškos tarnybos įgyvendinimas.</a:t>
            </a:r>
            <a:endParaRPr lang="lt-LT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642595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inis pavadinimas 1">
            <a:extLst>
              <a:ext uri="{FF2B5EF4-FFF2-40B4-BE49-F238E27FC236}">
                <a16:creationId xmlns:a16="http://schemas.microsoft.com/office/drawing/2014/main" id="{F91E37B9-7A63-4835-B71E-2881B48C3760}"/>
              </a:ext>
            </a:extLst>
          </p:cNvPr>
          <p:cNvSpPr txBox="1">
            <a:spLocks noChangeArrowheads="1"/>
          </p:cNvSpPr>
          <p:nvPr/>
        </p:nvSpPr>
        <p:spPr>
          <a:xfrm>
            <a:off x="2396359" y="3072304"/>
            <a:ext cx="9795641" cy="361753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t-LT" alt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alt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alt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lt-LT" altLang="lt-LT" sz="4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</a:t>
            </a:r>
          </a:p>
          <a:p>
            <a:endParaRPr lang="lt-LT" altLang="lt-LT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alt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alt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ntrinis pavadinimas 1">
            <a:extLst>
              <a:ext uri="{FF2B5EF4-FFF2-40B4-BE49-F238E27FC236}">
                <a16:creationId xmlns:a16="http://schemas.microsoft.com/office/drawing/2014/main" id="{F91E37B9-7A63-4835-B71E-2881B48C3760}"/>
              </a:ext>
            </a:extLst>
          </p:cNvPr>
          <p:cNvSpPr txBox="1">
            <a:spLocks noChangeArrowheads="1"/>
          </p:cNvSpPr>
          <p:nvPr/>
        </p:nvSpPr>
        <p:spPr>
          <a:xfrm>
            <a:off x="4474040" y="4203634"/>
            <a:ext cx="7217851" cy="2037368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defPPr>
              <a:defRPr lang="lt-L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t-LT" alt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alt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altLang="lt-LT" sz="4000" b="1" dirty="0">
                <a:latin typeface="Arial" panose="020B0604020202020204" pitchFamily="34" charset="0"/>
                <a:cs typeface="Arial" panose="020B0604020202020204" pitchFamily="34" charset="0"/>
              </a:rPr>
              <a:t>2022-2024 met</a:t>
            </a:r>
            <a:r>
              <a:rPr lang="lt-LT" altLang="lt-LT" sz="4000" b="1" dirty="0">
                <a:latin typeface="Arial" panose="020B0604020202020204" pitchFamily="34" charset="0"/>
                <a:cs typeface="Arial" panose="020B0604020202020204" pitchFamily="34" charset="0"/>
              </a:rPr>
              <a:t>ų Strateginio veiklos plano projektas</a:t>
            </a:r>
            <a:endParaRPr lang="lt-LT" alt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>
              <a:defRPr/>
            </a:pPr>
            <a:r>
              <a:rPr lang="lt-LT" altLang="lt-LT" sz="4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altLang="lt-LT" sz="4000" b="1" dirty="0">
                <a:latin typeface="Arial" panose="020B0604020202020204" pitchFamily="34" charset="0"/>
                <a:cs typeface="Arial" panose="020B0604020202020204" pitchFamily="34" charset="0"/>
              </a:rPr>
              <a:t>2022 met</a:t>
            </a:r>
            <a:r>
              <a:rPr lang="lt-LT" altLang="lt-LT" sz="4000" b="1" dirty="0">
                <a:latin typeface="Arial" panose="020B0604020202020204" pitchFamily="34" charset="0"/>
                <a:cs typeface="Arial" panose="020B0604020202020204" pitchFamily="34" charset="0"/>
              </a:rPr>
              <a:t>ų biudžeto projektas</a:t>
            </a:r>
            <a:endParaRPr lang="en-US" altLang="lt-LT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altLang="lt-LT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lt-LT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lt-LT" altLang="lt-LT" sz="4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Ačiū</a:t>
            </a:r>
            <a:r>
              <a:rPr lang="en-US" altLang="lt-LT" sz="40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lt-LT" altLang="lt-LT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lt-LT" altLang="lt-LT" sz="4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altLang="lt-LT" sz="4000" b="1" dirty="0"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lt-LT" altLang="lt-LT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ŠiauliaiŠviečia</a:t>
            </a:r>
            <a:endParaRPr lang="en-US" altLang="lt-LT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lt-LT" altLang="lt-LT" sz="4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</a:p>
          <a:p>
            <a:endParaRPr lang="lt-LT" altLang="lt-LT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alt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alt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260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BBF9C500-6B55-4C70-9966-0945467FE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085" y="1341384"/>
            <a:ext cx="11647503" cy="5037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  <a:lvl2pPr marL="742950" indent="-28575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2pPr>
            <a:lvl3pPr marL="1143000" indent="-228600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3pPr>
            <a:lvl4pPr marL="16002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4pPr>
            <a:lvl5pPr marL="20574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 marL="0" indent="0" algn="ctr">
              <a:spcBef>
                <a:spcPts val="1800"/>
              </a:spcBef>
              <a:buClr>
                <a:srgbClr val="FC6417"/>
              </a:buClr>
              <a:buSzPct val="130000"/>
              <a:buNone/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2022 m. </a:t>
            </a:r>
            <a:r>
              <a:rPr lang="lt-LT" sz="2400" b="1" dirty="0">
                <a:latin typeface="Arial" panose="020B0604020202020204" pitchFamily="34" charset="0"/>
                <a:cs typeface="Arial" panose="020B0604020202020204" pitchFamily="34" charset="0"/>
              </a:rPr>
              <a:t>prognozuojamos Savivaldybės kitos pajamos  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34 163,8 </a:t>
            </a:r>
            <a:r>
              <a:rPr lang="lt-LT" sz="2400" b="1" dirty="0">
                <a:latin typeface="Arial" panose="020B0604020202020204" pitchFamily="34" charset="0"/>
                <a:cs typeface="Arial" panose="020B0604020202020204" pitchFamily="34" charset="0"/>
              </a:rPr>
              <a:t>tūkst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lt-LT" sz="24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ur</a:t>
            </a:r>
            <a:endParaRPr lang="en-GB" sz="2400" dirty="0">
              <a:latin typeface="+mn-lt"/>
              <a:cs typeface="Tahoma"/>
            </a:endParaRPr>
          </a:p>
        </p:txBody>
      </p:sp>
      <p:sp>
        <p:nvSpPr>
          <p:cNvPr id="13" name="Skaidrės numerio vietos rezervavimo ženklas 1">
            <a:extLst>
              <a:ext uri="{FF2B5EF4-FFF2-40B4-BE49-F238E27FC236}">
                <a16:creationId xmlns:a16="http://schemas.microsoft.com/office/drawing/2014/main" id="{8190789F-6FA8-4924-88DD-77452D4C7B5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6pPr>
            <a:lvl7pPr marL="29718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7pPr>
            <a:lvl8pPr marL="34290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8pPr>
            <a:lvl9pPr marL="38862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898989"/>
              </a:buClr>
              <a:buFont typeface="Calibri" panose="020F0502020204030204" pitchFamily="34" charset="0"/>
              <a:buNone/>
            </a:pPr>
            <a:fld id="{587ED6D5-6495-4136-93FD-1F35BECA489B}" type="slidenum">
              <a:rPr lang="en-GB" altLang="lt-LT" sz="120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>
                  <a:srgbClr val="898989"/>
                </a:buClr>
                <a:buFont typeface="Calibri" panose="020F0502020204030204" pitchFamily="34" charset="0"/>
                <a:buNone/>
              </a:pPr>
              <a:t>13</a:t>
            </a:fld>
            <a:endParaRPr lang="en-GB" altLang="lt-LT" sz="12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" name="Lentelė 1">
            <a:extLst>
              <a:ext uri="{FF2B5EF4-FFF2-40B4-BE49-F238E27FC236}">
                <a16:creationId xmlns:a16="http://schemas.microsoft.com/office/drawing/2014/main" id="{0249E5AA-077D-4A94-A6AC-6B2E83E176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02709"/>
              </p:ext>
            </p:extLst>
          </p:nvPr>
        </p:nvGraphicFramePr>
        <p:xfrm>
          <a:off x="1376039" y="2401326"/>
          <a:ext cx="9864719" cy="397383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5454244">
                  <a:extLst>
                    <a:ext uri="{9D8B030D-6E8A-4147-A177-3AD203B41FA5}">
                      <a16:colId xmlns:a16="http://schemas.microsoft.com/office/drawing/2014/main" val="3715099863"/>
                    </a:ext>
                  </a:extLst>
                </a:gridCol>
                <a:gridCol w="1812159">
                  <a:extLst>
                    <a:ext uri="{9D8B030D-6E8A-4147-A177-3AD203B41FA5}">
                      <a16:colId xmlns:a16="http://schemas.microsoft.com/office/drawing/2014/main" val="2113029607"/>
                    </a:ext>
                  </a:extLst>
                </a:gridCol>
                <a:gridCol w="1393535">
                  <a:extLst>
                    <a:ext uri="{9D8B030D-6E8A-4147-A177-3AD203B41FA5}">
                      <a16:colId xmlns:a16="http://schemas.microsoft.com/office/drawing/2014/main" val="3822328794"/>
                    </a:ext>
                  </a:extLst>
                </a:gridCol>
                <a:gridCol w="1204781">
                  <a:extLst>
                    <a:ext uri="{9D8B030D-6E8A-4147-A177-3AD203B41FA5}">
                      <a16:colId xmlns:a16="http://schemas.microsoft.com/office/drawing/2014/main" val="2479007284"/>
                    </a:ext>
                  </a:extLst>
                </a:gridCol>
              </a:tblGrid>
              <a:tr h="251835"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Kitos pajamos, iš jų</a:t>
                      </a:r>
                      <a:endParaRPr lang="lt-LT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m.</a:t>
                      </a:r>
                      <a:endParaRPr lang="lt-LT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m.</a:t>
                      </a:r>
                      <a:endParaRPr lang="lt-LT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Skirtumas</a:t>
                      </a:r>
                      <a:endParaRPr lang="lt-LT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95337455"/>
                  </a:ext>
                </a:extLst>
              </a:tr>
              <a:tr h="251835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Dividendai</a:t>
                      </a:r>
                      <a:endParaRPr lang="lt-LT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202,0</a:t>
                      </a:r>
                      <a:endParaRPr lang="lt-LT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244,0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58298594"/>
                  </a:ext>
                </a:extLst>
              </a:tr>
              <a:tr h="251835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Žemės nuomos mokestis</a:t>
                      </a:r>
                      <a:endParaRPr lang="lt-LT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920,0</a:t>
                      </a:r>
                      <a:endParaRPr lang="lt-LT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-80,0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63743925"/>
                  </a:ext>
                </a:extLst>
              </a:tr>
              <a:tr h="251835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Mokestis už gamtos išteklius</a:t>
                      </a:r>
                      <a:endParaRPr lang="lt-LT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lt-LT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62994379"/>
                  </a:ext>
                </a:extLst>
              </a:tr>
              <a:tr h="251835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8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Pajamos už nuomą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308,0</a:t>
                      </a:r>
                      <a:endParaRPr lang="lt-LT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385,0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77,0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48022119"/>
                  </a:ext>
                </a:extLst>
              </a:tr>
              <a:tr h="251835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Biudžetinių įstaigų pajamos</a:t>
                      </a:r>
                      <a:endParaRPr lang="lt-LT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4 573,4</a:t>
                      </a:r>
                      <a:endParaRPr lang="lt-LT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4 868,7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295,3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01127357"/>
                  </a:ext>
                </a:extLst>
              </a:tr>
              <a:tr h="251835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Pajamos iš baudų ir konfiskacijos</a:t>
                      </a:r>
                      <a:endParaRPr lang="lt-LT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250,0</a:t>
                      </a:r>
                      <a:endParaRPr lang="lt-LT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42511051"/>
                  </a:ext>
                </a:extLst>
              </a:tr>
              <a:tr h="251835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Kitos pajamos</a:t>
                      </a:r>
                      <a:endParaRPr lang="lt-LT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400,0</a:t>
                      </a:r>
                      <a:endParaRPr lang="lt-LT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785,0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385,0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71188862"/>
                  </a:ext>
                </a:extLst>
              </a:tr>
              <a:tr h="251835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Žemės pardavimo pajamos</a:t>
                      </a:r>
                      <a:endParaRPr lang="lt-LT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200,0</a:t>
                      </a:r>
                      <a:endParaRPr lang="lt-LT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200,0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78142523"/>
                  </a:ext>
                </a:extLst>
              </a:tr>
              <a:tr h="251835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Kito turto pardavimo pajamos</a:t>
                      </a:r>
                      <a:endParaRPr lang="lt-LT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60,0</a:t>
                      </a:r>
                      <a:endParaRPr lang="lt-LT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59927200"/>
                  </a:ext>
                </a:extLst>
              </a:tr>
              <a:tr h="251835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Vietinės ir valstybės rinkliavos</a:t>
                      </a:r>
                      <a:endParaRPr lang="lt-LT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8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4 560,0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4 441,0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-119,0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50273600"/>
                  </a:ext>
                </a:extLst>
              </a:tr>
              <a:tr h="251835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8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Ilgalaikė paskola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5 883,3</a:t>
                      </a:r>
                      <a:endParaRPr lang="lt-LT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4 160,0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-1 723,3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85200934"/>
                  </a:ext>
                </a:extLst>
              </a:tr>
              <a:tr h="251835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8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Metų pradžios likutis</a:t>
                      </a:r>
                      <a:endParaRPr lang="lt-L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16 250,0</a:t>
                      </a:r>
                      <a:endParaRPr lang="lt-LT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17 630,1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1 380,1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58265967"/>
                  </a:ext>
                </a:extLst>
              </a:tr>
              <a:tr h="251835">
                <a:tc>
                  <a:txBody>
                    <a:bodyPr/>
                    <a:lstStyle/>
                    <a:p>
                      <a:pPr algn="l" fontAlgn="b"/>
                      <a:r>
                        <a:rPr lang="lt-LT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33 706,7</a:t>
                      </a:r>
                      <a:endParaRPr lang="lt-LT" sz="18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34 163,8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457,1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8642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018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BBF9C500-6B55-4C70-9966-0945467FE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885" y="1447859"/>
            <a:ext cx="10633751" cy="9712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  <a:lvl2pPr marL="742950" indent="-28575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2pPr>
            <a:lvl3pPr marL="1143000" indent="-228600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3pPr>
            <a:lvl4pPr marL="16002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4pPr>
            <a:lvl5pPr marL="20574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 marL="0" indent="0" algn="ctr">
              <a:spcBef>
                <a:spcPts val="1800"/>
              </a:spcBef>
              <a:buClr>
                <a:srgbClr val="FC6417"/>
              </a:buClr>
              <a:buSzPct val="130000"/>
              <a:buNone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2022 m. 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prognozuojami Savivaldybės asignavimai – 188 830,3 tūkst. </a:t>
            </a:r>
            <a:r>
              <a:rPr lang="lt-LT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endParaRPr lang="en-GB" sz="2400" dirty="0">
              <a:latin typeface="+mn-lt"/>
              <a:cs typeface="Tahoma"/>
            </a:endParaRPr>
          </a:p>
        </p:txBody>
      </p:sp>
      <p:sp>
        <p:nvSpPr>
          <p:cNvPr id="13" name="Skaidrės numerio vietos rezervavimo ženklas 1">
            <a:extLst>
              <a:ext uri="{FF2B5EF4-FFF2-40B4-BE49-F238E27FC236}">
                <a16:creationId xmlns:a16="http://schemas.microsoft.com/office/drawing/2014/main" id="{8190789F-6FA8-4924-88DD-77452D4C7B5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6pPr>
            <a:lvl7pPr marL="29718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7pPr>
            <a:lvl8pPr marL="34290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8pPr>
            <a:lvl9pPr marL="38862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898989"/>
              </a:buClr>
              <a:buFont typeface="Calibri" panose="020F0502020204030204" pitchFamily="34" charset="0"/>
              <a:buNone/>
            </a:pPr>
            <a:fld id="{587ED6D5-6495-4136-93FD-1F35BECA489B}" type="slidenum">
              <a:rPr lang="en-GB" altLang="lt-LT" sz="120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>
                  <a:srgbClr val="898989"/>
                </a:buClr>
                <a:buFont typeface="Calibri" panose="020F0502020204030204" pitchFamily="34" charset="0"/>
                <a:buNone/>
              </a:pPr>
              <a:t>14</a:t>
            </a:fld>
            <a:endParaRPr lang="en-GB" altLang="lt-LT" sz="12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84EB09E8-765C-44DC-B409-5778C928DA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0113286"/>
              </p:ext>
            </p:extLst>
          </p:nvPr>
        </p:nvGraphicFramePr>
        <p:xfrm>
          <a:off x="1038687" y="2385339"/>
          <a:ext cx="9934113" cy="4107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06398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BBF9C500-6B55-4C70-9966-0945467FE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885" y="1447859"/>
            <a:ext cx="10633751" cy="5139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  <a:lvl2pPr marL="742950" indent="-28575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2pPr>
            <a:lvl3pPr marL="1143000" indent="-228600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3pPr>
            <a:lvl4pPr marL="16002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4pPr>
            <a:lvl5pPr marL="20574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 marL="0" indent="0" algn="ctr">
              <a:spcBef>
                <a:spcPts val="1800"/>
              </a:spcBef>
              <a:buClr>
                <a:srgbClr val="FC6417"/>
              </a:buClr>
              <a:buSzPct val="130000"/>
              <a:buNone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2021 - 2022 m. 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Savivaldybės asignavimų palyginimas</a:t>
            </a:r>
            <a:endParaRPr lang="en-GB" sz="2400" dirty="0">
              <a:latin typeface="+mn-lt"/>
              <a:cs typeface="Tahoma"/>
            </a:endParaRPr>
          </a:p>
        </p:txBody>
      </p:sp>
      <p:sp>
        <p:nvSpPr>
          <p:cNvPr id="13" name="Skaidrės numerio vietos rezervavimo ženklas 1">
            <a:extLst>
              <a:ext uri="{FF2B5EF4-FFF2-40B4-BE49-F238E27FC236}">
                <a16:creationId xmlns:a16="http://schemas.microsoft.com/office/drawing/2014/main" id="{8190789F-6FA8-4924-88DD-77452D4C7B5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6pPr>
            <a:lvl7pPr marL="29718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7pPr>
            <a:lvl8pPr marL="34290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8pPr>
            <a:lvl9pPr marL="38862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898989"/>
              </a:buClr>
              <a:buFont typeface="Calibri" panose="020F0502020204030204" pitchFamily="34" charset="0"/>
              <a:buNone/>
            </a:pPr>
            <a:fld id="{587ED6D5-6495-4136-93FD-1F35BECA489B}" type="slidenum">
              <a:rPr lang="en-GB" altLang="lt-LT" sz="120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>
                  <a:srgbClr val="898989"/>
                </a:buClr>
                <a:buFont typeface="Calibri" panose="020F0502020204030204" pitchFamily="34" charset="0"/>
                <a:buNone/>
              </a:pPr>
              <a:t>15</a:t>
            </a:fld>
            <a:endParaRPr lang="en-GB" altLang="lt-LT" sz="12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ED615D35-CC9D-41E3-BDC3-69213305E3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972718"/>
              </p:ext>
            </p:extLst>
          </p:nvPr>
        </p:nvGraphicFramePr>
        <p:xfrm>
          <a:off x="1864311" y="1961846"/>
          <a:ext cx="8673483" cy="4225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3823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BBF9C500-6B55-4C70-9966-0945467FE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883" y="1234909"/>
            <a:ext cx="10633751" cy="45377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  <a:lvl2pPr marL="742950" indent="-28575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2pPr>
            <a:lvl3pPr marL="1143000" indent="-228600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3pPr>
            <a:lvl4pPr marL="16002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4pPr>
            <a:lvl5pPr marL="20574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 marL="0" indent="0" algn="ctr">
              <a:spcBef>
                <a:spcPts val="1800"/>
              </a:spcBef>
              <a:buClr>
                <a:srgbClr val="FC6417"/>
              </a:buClr>
              <a:buSzPct val="130000"/>
              <a:buNone/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2022 m. </a:t>
            </a:r>
            <a:r>
              <a:rPr lang="lt-LT" sz="2400" b="1" dirty="0">
                <a:latin typeface="Arial" panose="020B0604020202020204" pitchFamily="34" charset="0"/>
                <a:cs typeface="Arial" panose="020B0604020202020204" pitchFamily="34" charset="0"/>
              </a:rPr>
              <a:t>prognozuojami Savivaldybės asignavimai pagal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lt-L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ėšų</a:t>
            </a:r>
            <a:r>
              <a:rPr lang="lt-LT" sz="2400" b="1" dirty="0">
                <a:latin typeface="Arial" panose="020B0604020202020204" pitchFamily="34" charset="0"/>
                <a:cs typeface="Arial" panose="020B0604020202020204" pitchFamily="34" charset="0"/>
              </a:rPr>
              <a:t> šaltinius</a:t>
            </a:r>
            <a:endParaRPr lang="en-GB" sz="2400" dirty="0">
              <a:latin typeface="+mn-lt"/>
              <a:cs typeface="Tahoma"/>
            </a:endParaRPr>
          </a:p>
        </p:txBody>
      </p:sp>
      <p:sp>
        <p:nvSpPr>
          <p:cNvPr id="13" name="Skaidrės numerio vietos rezervavimo ženklas 1">
            <a:extLst>
              <a:ext uri="{FF2B5EF4-FFF2-40B4-BE49-F238E27FC236}">
                <a16:creationId xmlns:a16="http://schemas.microsoft.com/office/drawing/2014/main" id="{8190789F-6FA8-4924-88DD-77452D4C7B5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6pPr>
            <a:lvl7pPr marL="29718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7pPr>
            <a:lvl8pPr marL="34290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8pPr>
            <a:lvl9pPr marL="38862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898989"/>
              </a:buClr>
              <a:buFont typeface="Calibri" panose="020F0502020204030204" pitchFamily="34" charset="0"/>
              <a:buNone/>
            </a:pPr>
            <a:fld id="{587ED6D5-6495-4136-93FD-1F35BECA489B}" type="slidenum">
              <a:rPr lang="en-GB" altLang="lt-LT" sz="120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>
                  <a:srgbClr val="898989"/>
                </a:buClr>
                <a:buFont typeface="Calibri" panose="020F0502020204030204" pitchFamily="34" charset="0"/>
                <a:buNone/>
              </a:pPr>
              <a:t>16</a:t>
            </a:fld>
            <a:endParaRPr lang="en-GB" altLang="lt-LT" sz="12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8B49C85A-F29C-4875-A9D3-A6264B58C0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0128443"/>
              </p:ext>
            </p:extLst>
          </p:nvPr>
        </p:nvGraphicFramePr>
        <p:xfrm>
          <a:off x="1819922" y="2032986"/>
          <a:ext cx="8637973" cy="4136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8236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BBF9C500-6B55-4C70-9966-0945467FE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712" y="1234909"/>
            <a:ext cx="10633751" cy="83048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  <a:lvl2pPr marL="742950" indent="-28575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2pPr>
            <a:lvl3pPr marL="1143000" indent="-228600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3pPr>
            <a:lvl4pPr marL="16002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4pPr>
            <a:lvl5pPr marL="20574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 marL="0" indent="0" algn="ctr">
              <a:spcBef>
                <a:spcPts val="1800"/>
              </a:spcBef>
              <a:buClr>
                <a:srgbClr val="FC6417"/>
              </a:buClr>
              <a:buSzPct val="130000"/>
              <a:buNone/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2021 - 2022 m. </a:t>
            </a:r>
            <a:r>
              <a:rPr lang="lt-LT" sz="2400" b="1" dirty="0">
                <a:latin typeface="Arial" panose="020B0604020202020204" pitchFamily="34" charset="0"/>
                <a:cs typeface="Arial" panose="020B0604020202020204" pitchFamily="34" charset="0"/>
              </a:rPr>
              <a:t>Savivaldybės asignavimų palyginimas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b="1" dirty="0">
                <a:latin typeface="Arial" panose="020B0604020202020204" pitchFamily="34" charset="0"/>
                <a:cs typeface="Arial" panose="020B0604020202020204" pitchFamily="34" charset="0"/>
              </a:rPr>
              <a:t>pagal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b="1" dirty="0">
                <a:latin typeface="Arial" panose="020B0604020202020204" pitchFamily="34" charset="0"/>
                <a:cs typeface="Arial" panose="020B0604020202020204" pitchFamily="34" charset="0"/>
              </a:rPr>
              <a:t>lėšų šaltinius</a:t>
            </a:r>
            <a:endParaRPr lang="lt-LT" sz="2400" dirty="0">
              <a:latin typeface="+mn-lt"/>
              <a:cs typeface="Tahoma"/>
            </a:endParaRPr>
          </a:p>
        </p:txBody>
      </p:sp>
      <p:sp>
        <p:nvSpPr>
          <p:cNvPr id="13" name="Skaidrės numerio vietos rezervavimo ženklas 1">
            <a:extLst>
              <a:ext uri="{FF2B5EF4-FFF2-40B4-BE49-F238E27FC236}">
                <a16:creationId xmlns:a16="http://schemas.microsoft.com/office/drawing/2014/main" id="{8190789F-6FA8-4924-88DD-77452D4C7B5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6pPr>
            <a:lvl7pPr marL="29718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7pPr>
            <a:lvl8pPr marL="34290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8pPr>
            <a:lvl9pPr marL="38862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898989"/>
              </a:buClr>
              <a:buFont typeface="Calibri" panose="020F0502020204030204" pitchFamily="34" charset="0"/>
              <a:buNone/>
            </a:pPr>
            <a:fld id="{587ED6D5-6495-4136-93FD-1F35BECA489B}" type="slidenum">
              <a:rPr lang="en-GB" altLang="lt-LT" sz="120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>
                  <a:srgbClr val="898989"/>
                </a:buClr>
                <a:buFont typeface="Calibri" panose="020F0502020204030204" pitchFamily="34" charset="0"/>
                <a:buNone/>
              </a:pPr>
              <a:t>17</a:t>
            </a:fld>
            <a:endParaRPr lang="en-GB" altLang="lt-LT" sz="12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5591BED7-4180-47E7-A170-FC48177EA2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9688831"/>
              </p:ext>
            </p:extLst>
          </p:nvPr>
        </p:nvGraphicFramePr>
        <p:xfrm>
          <a:off x="1438183" y="2057400"/>
          <a:ext cx="8851035" cy="429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2315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" y="-4145"/>
            <a:ext cx="12192000" cy="1239054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BBF9C500-6B55-4C70-9966-0945467FE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262" y="1234909"/>
            <a:ext cx="10843476" cy="95346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  <a:lvl2pPr marL="742950" indent="-28575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2pPr>
            <a:lvl3pPr marL="1143000" indent="-228600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3pPr>
            <a:lvl4pPr marL="16002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4pPr>
            <a:lvl5pPr marL="20574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 marL="0" indent="0" algn="ctr">
              <a:spcBef>
                <a:spcPts val="1800"/>
              </a:spcBef>
              <a:buClr>
                <a:srgbClr val="FC6417"/>
              </a:buClr>
              <a:buSzPct val="130000"/>
              <a:buNone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2022 m. 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prognozuojami asignavimai pagal programas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į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vertinus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 kitas </a:t>
            </a:r>
            <a:r>
              <a:rPr lang="lt-LT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lėšas</a:t>
            </a:r>
            <a:endParaRPr lang="en-GB" sz="2400" dirty="0">
              <a:solidFill>
                <a:schemeClr val="tx1"/>
              </a:solidFill>
              <a:latin typeface="+mn-lt"/>
              <a:cs typeface="Tahoma"/>
            </a:endParaRPr>
          </a:p>
        </p:txBody>
      </p:sp>
      <p:sp>
        <p:nvSpPr>
          <p:cNvPr id="13" name="Skaidrės numerio vietos rezervavimo ženklas 1">
            <a:extLst>
              <a:ext uri="{FF2B5EF4-FFF2-40B4-BE49-F238E27FC236}">
                <a16:creationId xmlns:a16="http://schemas.microsoft.com/office/drawing/2014/main" id="{8190789F-6FA8-4924-88DD-77452D4C7B5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6pPr>
            <a:lvl7pPr marL="29718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7pPr>
            <a:lvl8pPr marL="34290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8pPr>
            <a:lvl9pPr marL="38862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898989"/>
              </a:buClr>
              <a:buFont typeface="Calibri" panose="020F0502020204030204" pitchFamily="34" charset="0"/>
              <a:buNone/>
            </a:pPr>
            <a:fld id="{587ED6D5-6495-4136-93FD-1F35BECA489B}" type="slidenum">
              <a:rPr lang="en-GB" altLang="lt-LT" sz="120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>
                  <a:srgbClr val="898989"/>
                </a:buClr>
                <a:buFont typeface="Calibri" panose="020F0502020204030204" pitchFamily="34" charset="0"/>
                <a:buNone/>
              </a:pPr>
              <a:t>18</a:t>
            </a:fld>
            <a:endParaRPr lang="en-GB" altLang="lt-LT" sz="12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D4DAF28B-C9CF-40E0-A8B9-B105413840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5138587"/>
              </p:ext>
            </p:extLst>
          </p:nvPr>
        </p:nvGraphicFramePr>
        <p:xfrm>
          <a:off x="2121763" y="2188374"/>
          <a:ext cx="7989903" cy="4097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18264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inis pavadinimas 1">
            <a:extLst>
              <a:ext uri="{FF2B5EF4-FFF2-40B4-BE49-F238E27FC236}">
                <a16:creationId xmlns:a16="http://schemas.microsoft.com/office/drawing/2014/main" id="{A1B576F4-F641-45F7-9982-298A5F8B961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369559" y="4711959"/>
            <a:ext cx="3126933" cy="895738"/>
          </a:xfrm>
        </p:spPr>
        <p:txBody>
          <a:bodyPr>
            <a:normAutofit/>
          </a:bodyPr>
          <a:lstStyle/>
          <a:p>
            <a:pPr algn="l"/>
            <a:endParaRPr lang="lt-LT" alt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lt-LT" altLang="lt-LT" sz="32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lt-LT" sz="3200" b="1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altLang="lt-LT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r>
              <a:rPr lang="lt-LT" altLang="lt-LT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pPr algn="l"/>
            <a:endParaRPr lang="lt-LT" altLang="lt-L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lt-LT" alt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lt-LT" alt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altLang="lt-L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lt-LT" altLang="lt-LT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lt-LT" alt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lt-LT" alt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166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 useBgFill="1">
        <p:nvSpPr>
          <p:cNvPr id="12" name="Rectangle 2">
            <a:extLst>
              <a:ext uri="{FF2B5EF4-FFF2-40B4-BE49-F238E27FC236}">
                <a16:creationId xmlns:a16="http://schemas.microsoft.com/office/drawing/2014/main" id="{BBF9C500-6B55-4C70-9966-0945467FE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0560" y="1894913"/>
            <a:ext cx="10261959" cy="386144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lvl1pPr marL="342900" indent="-342900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  <a:lvl2pPr marL="742950" indent="-28575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2pPr>
            <a:lvl3pPr marL="1143000" indent="-228600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3pPr>
            <a:lvl4pPr marL="16002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4pPr>
            <a:lvl5pPr marL="20574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 marL="0" indent="0" algn="just">
              <a:spcBef>
                <a:spcPts val="1800"/>
              </a:spcBef>
              <a:buClr>
                <a:srgbClr val="FC6417"/>
              </a:buClr>
              <a:buSzPct val="130000"/>
              <a:buNone/>
              <a:defRPr/>
            </a:pPr>
            <a:r>
              <a:rPr lang="lt-L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Darbo užmokesčiui padidinti –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1 897</a:t>
            </a:r>
            <a:r>
              <a:rPr lang="lt-LT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,0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tūkst. </a:t>
            </a:r>
            <a:r>
              <a:rPr lang="lt-LT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lt-L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iš jų:</a:t>
            </a:r>
          </a:p>
          <a:p>
            <a:pPr lvl="1" algn="just">
              <a:spcBef>
                <a:spcPts val="1800"/>
              </a:spcBef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lt-L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Minimaliai mėnesinei algai padidinti –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514</a:t>
            </a:r>
            <a:r>
              <a:rPr lang="lt-LT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,0 tūkst. </a:t>
            </a:r>
            <a:r>
              <a:rPr lang="lt-LT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lt-LT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1" algn="just">
              <a:spcBef>
                <a:spcPts val="1800"/>
              </a:spcBef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pareiginės algos baziniam dydžiui padidinti –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717</a:t>
            </a:r>
            <a:r>
              <a:rPr lang="lt-LT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,0 tūkst. </a:t>
            </a:r>
            <a:r>
              <a:rPr lang="lt-LT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lt-LT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1" algn="just">
              <a:spcBef>
                <a:spcPts val="1800"/>
              </a:spcBef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</a:t>
            </a:r>
            <a:r>
              <a:rPr lang="lt-LT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ūros</a:t>
            </a:r>
            <a:r>
              <a:rPr lang="lt-L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ir meno darbuotojų darbo užmokesčiui padidinti – </a:t>
            </a:r>
            <a:r>
              <a:rPr lang="lt-LT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117,0 tūkst. </a:t>
            </a:r>
            <a:r>
              <a:rPr lang="lt-LT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lt-LT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1" algn="just">
              <a:spcBef>
                <a:spcPts val="1800"/>
              </a:spcBef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lt-L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minimaliems</a:t>
            </a:r>
            <a:r>
              <a:rPr lang="lt-LT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koeficientams padidinti – 549,0 tūkst. </a:t>
            </a:r>
            <a:r>
              <a:rPr lang="lt-LT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lt-LT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spcBef>
                <a:spcPts val="1800"/>
              </a:spcBef>
              <a:buClr>
                <a:srgbClr val="FC6417"/>
              </a:buClr>
              <a:buSzPct val="130000"/>
              <a:buNone/>
              <a:defRPr/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lengvatų į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statymo</a:t>
            </a:r>
            <a:r>
              <a:rPr lang="lt-L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pakeitimams –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  <a:r>
              <a:rPr lang="lt-LT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,0</a:t>
            </a: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lt-LT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ū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kst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t-LT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lt-LT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FA5CC84A-B69F-4D5D-9C89-B9478514BB07}"/>
              </a:ext>
            </a:extLst>
          </p:cNvPr>
          <p:cNvSpPr/>
          <p:nvPr/>
        </p:nvSpPr>
        <p:spPr>
          <a:xfrm>
            <a:off x="409404" y="1168694"/>
            <a:ext cx="110568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1800"/>
              </a:spcBef>
              <a:buClr>
                <a:srgbClr val="FC6417"/>
              </a:buClr>
              <a:buSzPct val="130000"/>
              <a:defRPr/>
            </a:pPr>
            <a:r>
              <a:rPr lang="lt-LT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LR Seimo ar Vyriausybės priimtiems sprendimams įgyvendinti numatyt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lt-LT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lt-LT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296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13" name="Skaidrės numerio vietos rezervavimo ženklas 1">
            <a:extLst>
              <a:ext uri="{FF2B5EF4-FFF2-40B4-BE49-F238E27FC236}">
                <a16:creationId xmlns:a16="http://schemas.microsoft.com/office/drawing/2014/main" id="{8190789F-6FA8-4924-88DD-77452D4C7B5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6pPr>
            <a:lvl7pPr marL="29718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7pPr>
            <a:lvl8pPr marL="34290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8pPr>
            <a:lvl9pPr marL="38862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898989"/>
              </a:buClr>
              <a:buFont typeface="Calibri" panose="020F0502020204030204" pitchFamily="34" charset="0"/>
              <a:buNone/>
            </a:pPr>
            <a:fld id="{587ED6D5-6495-4136-93FD-1F35BECA489B}" type="slidenum">
              <a:rPr lang="en-GB" altLang="lt-LT" sz="120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>
                  <a:srgbClr val="898989"/>
                </a:buClr>
                <a:buFont typeface="Calibri" panose="020F0502020204030204" pitchFamily="34" charset="0"/>
                <a:buNone/>
              </a:pPr>
              <a:t>20</a:t>
            </a:fld>
            <a:endParaRPr lang="en-GB" altLang="lt-LT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41362DD6-6E10-45D7-BCE8-EEE89E0B3608}"/>
              </a:ext>
            </a:extLst>
          </p:cNvPr>
          <p:cNvSpPr/>
          <p:nvPr/>
        </p:nvSpPr>
        <p:spPr>
          <a:xfrm>
            <a:off x="322503" y="530989"/>
            <a:ext cx="72170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800"/>
              </a:spcBef>
              <a:buClr>
                <a:srgbClr val="FC6417"/>
              </a:buClr>
              <a:buSzPct val="130000"/>
              <a:defRPr/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r>
              <a:rPr lang="lt-LT" sz="28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800" b="1">
                <a:latin typeface="Arial" panose="020B0604020202020204" pitchFamily="34" charset="0"/>
                <a:cs typeface="Arial" panose="020B0604020202020204" pitchFamily="34" charset="0"/>
              </a:rPr>
              <a:t>Miesto urbanistinės plėtros </a:t>
            </a:r>
            <a:r>
              <a:rPr lang="en-US" sz="2800" b="1" err="1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Lentelė 3">
            <a:extLst>
              <a:ext uri="{FF2B5EF4-FFF2-40B4-BE49-F238E27FC236}">
                <a16:creationId xmlns:a16="http://schemas.microsoft.com/office/drawing/2014/main" id="{B12D28DA-26F2-4B2F-860A-F5EDE99E0E73}"/>
              </a:ext>
            </a:extLst>
          </p:cNvPr>
          <p:cNvGraphicFramePr>
            <a:graphicFrameLocks noGrp="1"/>
          </p:cNvGraphicFramePr>
          <p:nvPr/>
        </p:nvGraphicFramePr>
        <p:xfrm>
          <a:off x="620785" y="1421529"/>
          <a:ext cx="11301926" cy="11149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75860">
                  <a:extLst>
                    <a:ext uri="{9D8B030D-6E8A-4147-A177-3AD203B41FA5}">
                      <a16:colId xmlns:a16="http://schemas.microsoft.com/office/drawing/2014/main" val="242477116"/>
                    </a:ext>
                  </a:extLst>
                </a:gridCol>
                <a:gridCol w="7009053">
                  <a:extLst>
                    <a:ext uri="{9D8B030D-6E8A-4147-A177-3AD203B41FA5}">
                      <a16:colId xmlns:a16="http://schemas.microsoft.com/office/drawing/2014/main" val="3025291121"/>
                    </a:ext>
                  </a:extLst>
                </a:gridCol>
                <a:gridCol w="2617013">
                  <a:extLst>
                    <a:ext uri="{9D8B030D-6E8A-4147-A177-3AD203B41FA5}">
                      <a16:colId xmlns:a16="http://schemas.microsoft.com/office/drawing/2014/main" val="3152254985"/>
                    </a:ext>
                  </a:extLst>
                </a:gridCol>
              </a:tblGrid>
              <a:tr h="361290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2400" b="0" u="none" strike="noStrike" dirty="0">
                          <a:effectLst/>
                          <a:latin typeface="Arial"/>
                          <a:cs typeface="Arial"/>
                        </a:rPr>
                        <a:t>01</a:t>
                      </a:r>
                      <a:endParaRPr lang="lt-LT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812" marR="8812" marT="881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2400" b="0" u="none" strike="noStrike" dirty="0">
                          <a:effectLst/>
                          <a:latin typeface="Arial"/>
                          <a:cs typeface="Arial"/>
                        </a:rPr>
                        <a:t>Urbanistinės plėtros programa </a:t>
                      </a:r>
                      <a:endParaRPr lang="lt-LT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12" marR="8812" marT="88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2400" b="0" u="none" strike="noStrike" dirty="0">
                          <a:effectLst/>
                          <a:latin typeface="Arial"/>
                          <a:cs typeface="Arial"/>
                        </a:rPr>
                        <a:t>1 258,4 tūkst. Eur</a:t>
                      </a:r>
                      <a:endParaRPr lang="lt-LT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812" marR="8812" marT="8812" marB="0" anchor="ctr"/>
                </a:tc>
                <a:extLst>
                  <a:ext uri="{0D108BD9-81ED-4DB2-BD59-A6C34878D82A}">
                    <a16:rowId xmlns:a16="http://schemas.microsoft.com/office/drawing/2014/main" val="3745295497"/>
                  </a:ext>
                </a:extLst>
              </a:tr>
              <a:tr h="36129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lt-LT" sz="2400" b="0" u="none" strike="noStrike" dirty="0">
                          <a:effectLst/>
                          <a:latin typeface="Arial"/>
                          <a:cs typeface="Arial"/>
                        </a:rPr>
                        <a:t>01.01.01.01</a:t>
                      </a:r>
                    </a:p>
                  </a:txBody>
                  <a:tcPr marL="8812" marR="8812" marT="8812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lt-LT" sz="2400" b="0" u="none" strike="noStrike" dirty="0">
                          <a:effectLst/>
                          <a:latin typeface="Arial"/>
                          <a:cs typeface="Arial"/>
                        </a:rPr>
                        <a:t>Koreguoti Šiaulių miesto savivaldybės teritorijos bendrąjį planą</a:t>
                      </a:r>
                    </a:p>
                  </a:txBody>
                  <a:tcPr marL="8812" marR="8812" marT="8812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lt-LT" sz="2400" b="0" i="0" u="none" strike="noStrike" noProof="0" dirty="0">
                          <a:effectLst/>
                          <a:latin typeface="Arial"/>
                        </a:rPr>
                        <a:t>72,8 tūkst. Eur</a:t>
                      </a:r>
                      <a:endParaRPr lang="lt-LT" dirty="0"/>
                    </a:p>
                  </a:txBody>
                  <a:tcPr marL="8812" marR="8812" marT="8812" marB="0"/>
                </a:tc>
                <a:extLst>
                  <a:ext uri="{0D108BD9-81ED-4DB2-BD59-A6C34878D82A}">
                    <a16:rowId xmlns:a16="http://schemas.microsoft.com/office/drawing/2014/main" val="241436754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9B1F36F-F842-4199-996C-A804C9346228}"/>
              </a:ext>
            </a:extLst>
          </p:cNvPr>
          <p:cNvSpPr txBox="1"/>
          <p:nvPr/>
        </p:nvSpPr>
        <p:spPr>
          <a:xfrm>
            <a:off x="4867275" y="33432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lt-LT">
              <a:cs typeface="Calibri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E860C1D-5597-47EC-8556-1E912A4BF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25" y="2961469"/>
            <a:ext cx="11079700" cy="338374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 marL="342900" indent="-342900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  <a:lvl2pPr marL="742950" indent="-28575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2pPr>
            <a:lvl3pPr marL="1143000" indent="-228600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3pPr>
            <a:lvl4pPr marL="16002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4pPr>
            <a:lvl5pPr marL="20574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 marL="0" indent="0">
              <a:spcBef>
                <a:spcPts val="1800"/>
              </a:spcBef>
              <a:buClr>
                <a:srgbClr val="FC6417"/>
              </a:buClr>
              <a:buSzPct val="130000"/>
              <a:buNone/>
              <a:defRPr/>
            </a:pPr>
            <a:r>
              <a:rPr lang="lt-LT" sz="2200" dirty="0"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lt-LT" sz="2200" dirty="0">
                <a:latin typeface="Arial" panose="020B0604020202020204" pitchFamily="34" charset="0"/>
                <a:cs typeface="Arial" panose="020B0604020202020204" pitchFamily="34" charset="0"/>
              </a:rPr>
              <a:t> metų </a:t>
            </a:r>
            <a:r>
              <a:rPr lang="lt-LT" sz="2200" dirty="0" err="1">
                <a:latin typeface="Arial" panose="020B0604020202020204" pitchFamily="34" charset="0"/>
                <a:cs typeface="Arial" panose="020B0604020202020204" pitchFamily="34" charset="0"/>
              </a:rPr>
              <a:t>projekt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lt-LT" sz="2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spcBef>
                <a:spcPts val="1800"/>
              </a:spcBef>
              <a:buClr>
                <a:srgbClr val="FC6417"/>
              </a:buClr>
              <a:buSzPct val="130000"/>
              <a:buNone/>
              <a:defRPr/>
            </a:pPr>
            <a:endParaRPr lang="lt-L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r>
              <a:rPr lang="lt-LT" sz="2200" dirty="0">
                <a:latin typeface="Arial" panose="020B0604020202020204" pitchFamily="34" charset="0"/>
                <a:cs typeface="Arial" panose="020B0604020202020204" pitchFamily="34" charset="0"/>
              </a:rPr>
              <a:t>Bendrojo plano koregavimas teritorijoje J. Jablonskio g. 14 ir 16, Šiauliuose;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endParaRPr lang="lt-L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r>
              <a:rPr lang="lt-LT" sz="2200" dirty="0">
                <a:latin typeface="Arial" panose="020B0604020202020204" pitchFamily="34" charset="0"/>
                <a:cs typeface="Arial" panose="020B0604020202020204" pitchFamily="34" charset="0"/>
              </a:rPr>
              <a:t>Bendrojo plano stebėsena;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None/>
              <a:defRPr/>
            </a:pPr>
            <a:endParaRPr lang="lt-L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r>
              <a:rPr lang="lt-LT" sz="2200" dirty="0">
                <a:latin typeface="Arial" panose="020B0604020202020204" pitchFamily="34" charset="0"/>
                <a:cs typeface="Arial" panose="020B0604020202020204" pitchFamily="34" charset="0"/>
              </a:rPr>
              <a:t>Parengtas Šiaulių miesto bendrojo plano koregavimas teritorijose tarp </a:t>
            </a:r>
            <a:r>
              <a:rPr lang="lt-LT" sz="2200" dirty="0" err="1">
                <a:latin typeface="Arial" panose="020B0604020202020204" pitchFamily="34" charset="0"/>
                <a:cs typeface="Arial" panose="020B0604020202020204" pitchFamily="34" charset="0"/>
              </a:rPr>
              <a:t>Trumpiškių</a:t>
            </a:r>
            <a:r>
              <a:rPr lang="lt-LT" sz="2200" dirty="0">
                <a:latin typeface="Arial" panose="020B0604020202020204" pitchFamily="34" charset="0"/>
                <a:cs typeface="Arial" panose="020B0604020202020204" pitchFamily="34" charset="0"/>
              </a:rPr>
              <a:t>, Bačiūnų, Pramonės g. ir želdynų ploto bei Šiaulių miesto administracinės ribos, Lingailių g., sklypo, kurio kadastro Nr. 2901/8001:0007, ir Bačiūnų g.</a:t>
            </a:r>
          </a:p>
        </p:txBody>
      </p:sp>
    </p:spTree>
    <p:extLst>
      <p:ext uri="{BB962C8B-B14F-4D97-AF65-F5344CB8AC3E}">
        <p14:creationId xmlns:p14="http://schemas.microsoft.com/office/powerpoint/2010/main" val="1306435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13" name="Skaidrės numerio vietos rezervavimo ženklas 1">
            <a:extLst>
              <a:ext uri="{FF2B5EF4-FFF2-40B4-BE49-F238E27FC236}">
                <a16:creationId xmlns:a16="http://schemas.microsoft.com/office/drawing/2014/main" id="{8190789F-6FA8-4924-88DD-77452D4C7B5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6pPr>
            <a:lvl7pPr marL="29718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7pPr>
            <a:lvl8pPr marL="34290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8pPr>
            <a:lvl9pPr marL="38862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898989"/>
              </a:buClr>
              <a:buFont typeface="Calibri" panose="020F0502020204030204" pitchFamily="34" charset="0"/>
              <a:buNone/>
            </a:pPr>
            <a:fld id="{587ED6D5-6495-4136-93FD-1F35BECA489B}" type="slidenum">
              <a:rPr lang="en-GB" altLang="lt-LT" sz="120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>
                  <a:srgbClr val="898989"/>
                </a:buClr>
                <a:buFont typeface="Calibri" panose="020F0502020204030204" pitchFamily="34" charset="0"/>
                <a:buNone/>
              </a:pPr>
              <a:t>21</a:t>
            </a:fld>
            <a:endParaRPr lang="en-GB" altLang="lt-LT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41362DD6-6E10-45D7-BCE8-EEE89E0B3608}"/>
              </a:ext>
            </a:extLst>
          </p:cNvPr>
          <p:cNvSpPr/>
          <p:nvPr/>
        </p:nvSpPr>
        <p:spPr>
          <a:xfrm>
            <a:off x="322503" y="530989"/>
            <a:ext cx="72170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800"/>
              </a:spcBef>
              <a:buClr>
                <a:srgbClr val="FC6417"/>
              </a:buClr>
              <a:buSzPct val="130000"/>
              <a:defRPr/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r>
              <a:rPr lang="lt-LT" sz="28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800" b="1">
                <a:latin typeface="Arial" panose="020B0604020202020204" pitchFamily="34" charset="0"/>
                <a:cs typeface="Arial" panose="020B0604020202020204" pitchFamily="34" charset="0"/>
              </a:rPr>
              <a:t>Miesto urbanistinės plėtros </a:t>
            </a:r>
            <a:r>
              <a:rPr lang="en-US" sz="2800" b="1" err="1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Lentelė 3">
            <a:extLst>
              <a:ext uri="{FF2B5EF4-FFF2-40B4-BE49-F238E27FC236}">
                <a16:creationId xmlns:a16="http://schemas.microsoft.com/office/drawing/2014/main" id="{B12D28DA-26F2-4B2F-860A-F5EDE99E0E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450563"/>
              </p:ext>
            </p:extLst>
          </p:nvPr>
        </p:nvGraphicFramePr>
        <p:xfrm>
          <a:off x="620785" y="1421529"/>
          <a:ext cx="11301926" cy="37457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75860">
                  <a:extLst>
                    <a:ext uri="{9D8B030D-6E8A-4147-A177-3AD203B41FA5}">
                      <a16:colId xmlns:a16="http://schemas.microsoft.com/office/drawing/2014/main" val="242477116"/>
                    </a:ext>
                  </a:extLst>
                </a:gridCol>
                <a:gridCol w="7009053">
                  <a:extLst>
                    <a:ext uri="{9D8B030D-6E8A-4147-A177-3AD203B41FA5}">
                      <a16:colId xmlns:a16="http://schemas.microsoft.com/office/drawing/2014/main" val="3025291121"/>
                    </a:ext>
                  </a:extLst>
                </a:gridCol>
                <a:gridCol w="2617013">
                  <a:extLst>
                    <a:ext uri="{9D8B030D-6E8A-4147-A177-3AD203B41FA5}">
                      <a16:colId xmlns:a16="http://schemas.microsoft.com/office/drawing/2014/main" val="3152254985"/>
                    </a:ext>
                  </a:extLst>
                </a:gridCol>
              </a:tblGrid>
              <a:tr h="36129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lt-LT" sz="2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01.01.01.02</a:t>
                      </a:r>
                    </a:p>
                  </a:txBody>
                  <a:tcPr marL="8812" marR="8812" marT="8812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lt-LT" sz="2400" b="0" i="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Organizuoti detaliųjų ir specialiųjų planų parengimą</a:t>
                      </a:r>
                      <a:endParaRPr lang="lt-LT" sz="2400" b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12" marR="8812" marT="8812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lt-LT" sz="2400" b="0" i="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190,2 tūkst. Eur</a:t>
                      </a:r>
                      <a:endParaRPr lang="lt-L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12" marR="8812" marT="8812" marB="0"/>
                </a:tc>
                <a:extLst>
                  <a:ext uri="{0D108BD9-81ED-4DB2-BD59-A6C34878D82A}">
                    <a16:rowId xmlns:a16="http://schemas.microsoft.com/office/drawing/2014/main" val="241436754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9B1F36F-F842-4199-996C-A804C9346228}"/>
              </a:ext>
            </a:extLst>
          </p:cNvPr>
          <p:cNvSpPr txBox="1"/>
          <p:nvPr/>
        </p:nvSpPr>
        <p:spPr>
          <a:xfrm>
            <a:off x="4867275" y="33432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lt-LT">
              <a:cs typeface="Calibri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6C8DDEB-29FB-47E0-8082-61450A3D2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025" y="2447119"/>
            <a:ext cx="11079700" cy="479951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 marL="342900" indent="-342900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  <a:lvl2pPr marL="742950" indent="-28575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2pPr>
            <a:lvl3pPr marL="1143000" indent="-228600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3pPr>
            <a:lvl4pPr marL="16002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4pPr>
            <a:lvl5pPr marL="20574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 marL="0" indent="0">
              <a:spcBef>
                <a:spcPts val="1800"/>
              </a:spcBef>
              <a:buClr>
                <a:srgbClr val="FC6417"/>
              </a:buClr>
              <a:buSzPct val="130000"/>
              <a:buNone/>
              <a:defRPr/>
            </a:pPr>
            <a:r>
              <a:rPr lang="lt-LT" sz="2200" dirty="0"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lt-LT" sz="2200" dirty="0">
                <a:latin typeface="Arial" panose="020B0604020202020204" pitchFamily="34" charset="0"/>
                <a:cs typeface="Arial" panose="020B0604020202020204" pitchFamily="34" charset="0"/>
              </a:rPr>
              <a:t> metų </a:t>
            </a:r>
            <a:r>
              <a:rPr lang="lt-LT" sz="2200" dirty="0" err="1">
                <a:latin typeface="Arial" panose="020B0604020202020204" pitchFamily="34" charset="0"/>
                <a:cs typeface="Arial" panose="020B0604020202020204" pitchFamily="34" charset="0"/>
              </a:rPr>
              <a:t>projekt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lt-LT" sz="2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spcBef>
                <a:spcPts val="1800"/>
              </a:spcBef>
              <a:buClr>
                <a:srgbClr val="FC6417"/>
              </a:buClr>
              <a:buSzPct val="130000"/>
              <a:buNone/>
              <a:defRPr/>
            </a:pPr>
            <a:endParaRPr lang="lt-L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r>
              <a:rPr lang="lt-LT" sz="2200" dirty="0">
                <a:latin typeface="Arial" panose="020B0604020202020204" pitchFamily="34" charset="0"/>
                <a:cs typeface="Arial" panose="020B0604020202020204" pitchFamily="34" charset="0"/>
              </a:rPr>
              <a:t>Šiaulių miesto 3D žemėlapio su centrinės dalies realios situacijos detalizavimas;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endParaRPr lang="lt-L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r>
              <a:rPr lang="lt-LT" sz="2200" dirty="0">
                <a:latin typeface="Arial" panose="020B0604020202020204" pitchFamily="34" charset="0"/>
                <a:cs typeface="Arial" panose="020B0604020202020204" pitchFamily="34" charset="0"/>
              </a:rPr>
              <a:t>Teritorijos Liejyklos g. 29, 31, 33 ir Išradėjų g. 18 detaliojo plano koregavimas;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endParaRPr lang="lt-L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r>
              <a:rPr lang="lt-LT" sz="2200" dirty="0">
                <a:latin typeface="Arial" panose="020B0604020202020204" pitchFamily="34" charset="0"/>
                <a:cs typeface="Arial" panose="020B0604020202020204" pitchFamily="34" charset="0"/>
              </a:rPr>
              <a:t>Teritorijos tarp Gegužių, Architektų, Gardino ir Aido gatvių Šiauliuose detalusis planas;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endParaRPr lang="lt-L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r>
              <a:rPr lang="lt-LT" sz="2200" dirty="0">
                <a:latin typeface="Arial" panose="020B0604020202020204" pitchFamily="34" charset="0"/>
                <a:cs typeface="Arial" panose="020B0604020202020204" pitchFamily="34" charset="0"/>
              </a:rPr>
              <a:t>Industrinio parko (teritorijos šalia Dubijos, Radviliškio, P. </a:t>
            </a:r>
            <a:r>
              <a:rPr lang="lt-LT" sz="2200" dirty="0" err="1">
                <a:latin typeface="Arial" panose="020B0604020202020204" pitchFamily="34" charset="0"/>
                <a:cs typeface="Arial" panose="020B0604020202020204" pitchFamily="34" charset="0"/>
              </a:rPr>
              <a:t>Motiekaičio</a:t>
            </a:r>
            <a:r>
              <a:rPr lang="lt-LT" sz="2200" dirty="0">
                <a:latin typeface="Arial" panose="020B0604020202020204" pitchFamily="34" charset="0"/>
                <a:cs typeface="Arial" panose="020B0604020202020204" pitchFamily="34" charset="0"/>
              </a:rPr>
              <a:t> gatvių) Šiauliuose detaliojo plano koregavimas;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endParaRPr lang="lt-LT"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endParaRPr lang="lt-LT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5258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13" name="Skaidrės numerio vietos rezervavimo ženklas 1">
            <a:extLst>
              <a:ext uri="{FF2B5EF4-FFF2-40B4-BE49-F238E27FC236}">
                <a16:creationId xmlns:a16="http://schemas.microsoft.com/office/drawing/2014/main" id="{8190789F-6FA8-4924-88DD-77452D4C7B5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6pPr>
            <a:lvl7pPr marL="29718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7pPr>
            <a:lvl8pPr marL="34290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8pPr>
            <a:lvl9pPr marL="38862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898989"/>
              </a:buClr>
              <a:buFont typeface="Calibri" panose="020F0502020204030204" pitchFamily="34" charset="0"/>
              <a:buNone/>
            </a:pPr>
            <a:fld id="{587ED6D5-6495-4136-93FD-1F35BECA489B}" type="slidenum">
              <a:rPr lang="en-GB" altLang="lt-LT" sz="120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>
                  <a:srgbClr val="898989"/>
                </a:buClr>
                <a:buFont typeface="Calibri" panose="020F0502020204030204" pitchFamily="34" charset="0"/>
                <a:buNone/>
              </a:pPr>
              <a:t>22</a:t>
            </a:fld>
            <a:endParaRPr lang="en-GB" altLang="lt-LT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41362DD6-6E10-45D7-BCE8-EEE89E0B3608}"/>
              </a:ext>
            </a:extLst>
          </p:cNvPr>
          <p:cNvSpPr/>
          <p:nvPr/>
        </p:nvSpPr>
        <p:spPr>
          <a:xfrm>
            <a:off x="322503" y="530989"/>
            <a:ext cx="72170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800"/>
              </a:spcBef>
              <a:buClr>
                <a:srgbClr val="FC6417"/>
              </a:buClr>
              <a:buSzPct val="130000"/>
              <a:defRPr/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r>
              <a:rPr lang="lt-LT" sz="28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800" b="1">
                <a:latin typeface="Arial" panose="020B0604020202020204" pitchFamily="34" charset="0"/>
                <a:cs typeface="Arial" panose="020B0604020202020204" pitchFamily="34" charset="0"/>
              </a:rPr>
              <a:t>Miesto urbanistinės plėtros </a:t>
            </a:r>
            <a:r>
              <a:rPr lang="en-US" sz="2800" b="1" err="1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B1F36F-F842-4199-996C-A804C9346228}"/>
              </a:ext>
            </a:extLst>
          </p:cNvPr>
          <p:cNvSpPr txBox="1"/>
          <p:nvPr/>
        </p:nvSpPr>
        <p:spPr>
          <a:xfrm>
            <a:off x="4867275" y="33432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lt-LT">
              <a:cs typeface="Calibri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5EB5F3D6-13CD-4310-852A-FD1A5AFCE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00" y="1513669"/>
            <a:ext cx="11079700" cy="455509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 marL="342900" indent="-342900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  <a:lvl2pPr marL="742950" indent="-28575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2pPr>
            <a:lvl3pPr marL="1143000" indent="-228600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3pPr>
            <a:lvl4pPr marL="16002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4pPr>
            <a:lvl5pPr marL="20574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r>
              <a:rPr lang="lt-LT" sz="2200" dirty="0">
                <a:latin typeface="Arial" panose="020B0604020202020204" pitchFamily="34" charset="0"/>
                <a:cs typeface="Arial" panose="020B0604020202020204" pitchFamily="34" charset="0"/>
              </a:rPr>
              <a:t>Industrinio parko (teritorijos šalia Dubijos, Radviliškio, P. </a:t>
            </a:r>
            <a:r>
              <a:rPr lang="lt-LT" sz="2200" dirty="0" err="1">
                <a:latin typeface="Arial" panose="020B0604020202020204" pitchFamily="34" charset="0"/>
                <a:cs typeface="Arial" panose="020B0604020202020204" pitchFamily="34" charset="0"/>
              </a:rPr>
              <a:t>Motiekaičio</a:t>
            </a:r>
            <a:r>
              <a:rPr lang="lt-LT" sz="2200" dirty="0">
                <a:latin typeface="Arial" panose="020B0604020202020204" pitchFamily="34" charset="0"/>
                <a:cs typeface="Arial" panose="020B0604020202020204" pitchFamily="34" charset="0"/>
              </a:rPr>
              <a:t> gatvių) Šiauliuose detaliojo plano koregavimas;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endParaRPr lang="lt-L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r>
              <a:rPr lang="lt-LT" sz="2200" dirty="0">
                <a:latin typeface="Arial" panose="020B0604020202020204" pitchFamily="34" charset="0"/>
                <a:cs typeface="Arial" panose="020B0604020202020204" pitchFamily="34" charset="0"/>
              </a:rPr>
              <a:t>Talkšos ežero ir jo prieigų, Ežero gyvenamojo rajono bei teritorijos Vilniaus g. 72, Šiauliuose, detalusis planas;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endParaRPr lang="lt-L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r>
              <a:rPr lang="lt-LT" sz="2200" dirty="0">
                <a:latin typeface="Arial" panose="020B0604020202020204" pitchFamily="34" charset="0"/>
                <a:cs typeface="Arial" panose="020B0604020202020204" pitchFamily="34" charset="0"/>
              </a:rPr>
              <a:t>Supaprastinta tvarka parengto detaliojo plano teritorijoms J. Basanavičiaus, Pakruojo ir Gamybos g. priklausančioms AB „Namų detalės“  koregavimas;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endParaRPr lang="lt-L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r>
              <a:rPr lang="lt-LT" sz="2200" dirty="0">
                <a:latin typeface="Arial" panose="020B0604020202020204" pitchFamily="34" charset="0"/>
                <a:cs typeface="Arial" panose="020B0604020202020204" pitchFamily="34" charset="0"/>
              </a:rPr>
              <a:t>Teritorijos tarp Aušros al., Žemaitės, Dobilo ir Vaisių g. (Centrinio parko) Šiaulių mieste detaliojo plano keitimas;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endParaRPr lang="lt-LT" sz="2400" dirty="0">
              <a:latin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None/>
              <a:defRPr/>
            </a:pPr>
            <a:endParaRPr lang="lt-LT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3853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13" name="Skaidrės numerio vietos rezervavimo ženklas 1">
            <a:extLst>
              <a:ext uri="{FF2B5EF4-FFF2-40B4-BE49-F238E27FC236}">
                <a16:creationId xmlns:a16="http://schemas.microsoft.com/office/drawing/2014/main" id="{8190789F-6FA8-4924-88DD-77452D4C7B5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6pPr>
            <a:lvl7pPr marL="29718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7pPr>
            <a:lvl8pPr marL="34290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8pPr>
            <a:lvl9pPr marL="38862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898989"/>
              </a:buClr>
              <a:buFont typeface="Calibri" panose="020F0502020204030204" pitchFamily="34" charset="0"/>
              <a:buNone/>
            </a:pPr>
            <a:fld id="{587ED6D5-6495-4136-93FD-1F35BECA489B}" type="slidenum">
              <a:rPr lang="en-GB" altLang="lt-LT" sz="120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>
                  <a:srgbClr val="898989"/>
                </a:buClr>
                <a:buFont typeface="Calibri" panose="020F0502020204030204" pitchFamily="34" charset="0"/>
                <a:buNone/>
              </a:pPr>
              <a:t>23</a:t>
            </a:fld>
            <a:endParaRPr lang="en-GB" altLang="lt-LT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41362DD6-6E10-45D7-BCE8-EEE89E0B3608}"/>
              </a:ext>
            </a:extLst>
          </p:cNvPr>
          <p:cNvSpPr/>
          <p:nvPr/>
        </p:nvSpPr>
        <p:spPr>
          <a:xfrm>
            <a:off x="322503" y="530989"/>
            <a:ext cx="72170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800"/>
              </a:spcBef>
              <a:buClr>
                <a:srgbClr val="FC6417"/>
              </a:buClr>
              <a:buSzPct val="130000"/>
              <a:defRPr/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r>
              <a:rPr lang="lt-LT" sz="28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800" b="1">
                <a:latin typeface="Arial" panose="020B0604020202020204" pitchFamily="34" charset="0"/>
                <a:cs typeface="Arial" panose="020B0604020202020204" pitchFamily="34" charset="0"/>
              </a:rPr>
              <a:t>Miesto urbanistinės plėtros </a:t>
            </a:r>
            <a:r>
              <a:rPr lang="en-US" sz="2800" b="1" err="1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B1F36F-F842-4199-996C-A804C9346228}"/>
              </a:ext>
            </a:extLst>
          </p:cNvPr>
          <p:cNvSpPr txBox="1"/>
          <p:nvPr/>
        </p:nvSpPr>
        <p:spPr>
          <a:xfrm>
            <a:off x="4867275" y="33432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lt-LT">
              <a:cs typeface="Calibri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6C3078D-868A-41BF-AC68-BFD051313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5" y="1561294"/>
            <a:ext cx="11079700" cy="416235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 marL="342900" indent="-342900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  <a:lvl2pPr marL="742950" indent="-28575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2pPr>
            <a:lvl3pPr marL="1143000" indent="-228600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3pPr>
            <a:lvl4pPr marL="16002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4pPr>
            <a:lvl5pPr marL="20574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 marL="0" indent="0">
              <a:spcBef>
                <a:spcPts val="1800"/>
              </a:spcBef>
              <a:buClr>
                <a:srgbClr val="FC6417"/>
              </a:buClr>
              <a:buSzPct val="130000"/>
              <a:buNone/>
              <a:defRPr/>
            </a:pP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Teritorijos prie Pramonės ir Išradėjų gatvių sankirtos detaliojo plano koregavimas;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Supaprastinta tvarka parengto detaliojo plano sklypui Lyros g.13 keitimas;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Supaprastinta tvarka parengto žemės sklypo Sembos g. 2, Šiauliuose detaliojo plano keitimas;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Parengtas Prisikėlimo aikštės su prieigomis detaliojo plano keitimas.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endParaRPr lang="lt-LT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01477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13" name="Skaidrės numerio vietos rezervavimo ženklas 1">
            <a:extLst>
              <a:ext uri="{FF2B5EF4-FFF2-40B4-BE49-F238E27FC236}">
                <a16:creationId xmlns:a16="http://schemas.microsoft.com/office/drawing/2014/main" id="{8190789F-6FA8-4924-88DD-77452D4C7B5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6pPr>
            <a:lvl7pPr marL="29718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7pPr>
            <a:lvl8pPr marL="34290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8pPr>
            <a:lvl9pPr marL="38862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898989"/>
              </a:buClr>
              <a:buFont typeface="Calibri" panose="020F0502020204030204" pitchFamily="34" charset="0"/>
              <a:buNone/>
            </a:pPr>
            <a:fld id="{587ED6D5-6495-4136-93FD-1F35BECA489B}" type="slidenum">
              <a:rPr lang="en-GB" altLang="lt-LT" sz="120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>
                  <a:srgbClr val="898989"/>
                </a:buClr>
                <a:buFont typeface="Calibri" panose="020F0502020204030204" pitchFamily="34" charset="0"/>
                <a:buNone/>
              </a:pPr>
              <a:t>24</a:t>
            </a:fld>
            <a:endParaRPr lang="en-GB" altLang="lt-LT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41362DD6-6E10-45D7-BCE8-EEE89E0B3608}"/>
              </a:ext>
            </a:extLst>
          </p:cNvPr>
          <p:cNvSpPr/>
          <p:nvPr/>
        </p:nvSpPr>
        <p:spPr>
          <a:xfrm>
            <a:off x="322503" y="530989"/>
            <a:ext cx="72170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800"/>
              </a:spcBef>
              <a:buClr>
                <a:srgbClr val="FC6417"/>
              </a:buClr>
              <a:buSzPct val="130000"/>
              <a:defRPr/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r>
              <a:rPr lang="lt-LT" sz="28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800" b="1">
                <a:latin typeface="Arial" panose="020B0604020202020204" pitchFamily="34" charset="0"/>
                <a:cs typeface="Arial" panose="020B0604020202020204" pitchFamily="34" charset="0"/>
              </a:rPr>
              <a:t>Miesto urbanistinės plėtros </a:t>
            </a:r>
            <a:r>
              <a:rPr lang="en-US" sz="2800" b="1" err="1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Lentelė 3">
            <a:extLst>
              <a:ext uri="{FF2B5EF4-FFF2-40B4-BE49-F238E27FC236}">
                <a16:creationId xmlns:a16="http://schemas.microsoft.com/office/drawing/2014/main" id="{B12D28DA-26F2-4B2F-860A-F5EDE99E0E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543431"/>
              </p:ext>
            </p:extLst>
          </p:nvPr>
        </p:nvGraphicFramePr>
        <p:xfrm>
          <a:off x="620785" y="1421529"/>
          <a:ext cx="11301926" cy="222099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75860">
                  <a:extLst>
                    <a:ext uri="{9D8B030D-6E8A-4147-A177-3AD203B41FA5}">
                      <a16:colId xmlns:a16="http://schemas.microsoft.com/office/drawing/2014/main" val="242477116"/>
                    </a:ext>
                  </a:extLst>
                </a:gridCol>
                <a:gridCol w="7009053">
                  <a:extLst>
                    <a:ext uri="{9D8B030D-6E8A-4147-A177-3AD203B41FA5}">
                      <a16:colId xmlns:a16="http://schemas.microsoft.com/office/drawing/2014/main" val="3025291121"/>
                    </a:ext>
                  </a:extLst>
                </a:gridCol>
                <a:gridCol w="2617013">
                  <a:extLst>
                    <a:ext uri="{9D8B030D-6E8A-4147-A177-3AD203B41FA5}">
                      <a16:colId xmlns:a16="http://schemas.microsoft.com/office/drawing/2014/main" val="3152254985"/>
                    </a:ext>
                  </a:extLst>
                </a:gridCol>
              </a:tblGrid>
              <a:tr h="36129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lt-LT" sz="2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01.01.01.03</a:t>
                      </a:r>
                    </a:p>
                  </a:txBody>
                  <a:tcPr marL="8812" marR="8812" marT="8812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lt-LT" sz="2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Įgyvendinti žemės paėmimo visuomenės poreikiams procedūrą</a:t>
                      </a:r>
                    </a:p>
                  </a:txBody>
                  <a:tcPr marL="8812" marR="8812" marT="8812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2400" b="0" i="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 tūkst. Eur</a:t>
                      </a:r>
                    </a:p>
                    <a:p>
                      <a:pPr lvl="0" algn="ctr">
                        <a:buNone/>
                      </a:pPr>
                      <a:endParaRPr lang="lt-LT" sz="2400" b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12" marR="8812" marT="8812" marB="0"/>
                </a:tc>
                <a:extLst>
                  <a:ext uri="{0D108BD9-81ED-4DB2-BD59-A6C34878D82A}">
                    <a16:rowId xmlns:a16="http://schemas.microsoft.com/office/drawing/2014/main" val="2414367544"/>
                  </a:ext>
                </a:extLst>
              </a:tr>
              <a:tr h="36129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lt-LT" sz="24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01.01.01.04</a:t>
                      </a:r>
                    </a:p>
                  </a:txBody>
                  <a:tcPr marL="8812" marR="8812" marT="8812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lt-LT" sz="2400" b="0" i="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Rengti žemėtvarkos planavimo dokumentus, žemės sklypų kadastrinius matavimus</a:t>
                      </a:r>
                      <a:endParaRPr lang="lt-L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12" marR="8812" marT="8812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lt-LT" sz="24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27,0 </a:t>
                      </a:r>
                      <a:r>
                        <a:rPr lang="lt-LT" sz="2400" b="0" i="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tūkst. Eur</a:t>
                      </a:r>
                    </a:p>
                    <a:p>
                      <a:pPr lvl="0" algn="ctr">
                        <a:buNone/>
                      </a:pPr>
                      <a:endParaRPr lang="lt-LT" sz="2400" b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12" marR="8812" marT="8812" marB="0"/>
                </a:tc>
                <a:extLst>
                  <a:ext uri="{0D108BD9-81ED-4DB2-BD59-A6C34878D82A}">
                    <a16:rowId xmlns:a16="http://schemas.microsoft.com/office/drawing/2014/main" val="2907621216"/>
                  </a:ext>
                </a:extLst>
              </a:tr>
              <a:tr h="36129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lt-LT" sz="24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01.01.02.01</a:t>
                      </a:r>
                    </a:p>
                  </a:txBody>
                  <a:tcPr marL="8812" marR="8812" marT="8812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lt-LT" sz="2400" b="0" i="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Formuoti miesto teigiamą architektūrinį ir vizualųjį įvaizdį</a:t>
                      </a:r>
                      <a:endParaRPr lang="lt-L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12" marR="8812" marT="8812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2400" b="0" i="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52,0 tūkst. Eur</a:t>
                      </a:r>
                    </a:p>
                    <a:p>
                      <a:pPr lvl="0" algn="ctr">
                        <a:buNone/>
                      </a:pPr>
                      <a:endParaRPr lang="lt-LT" sz="2400" b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12" marR="8812" marT="8812" marB="0"/>
                </a:tc>
                <a:extLst>
                  <a:ext uri="{0D108BD9-81ED-4DB2-BD59-A6C34878D82A}">
                    <a16:rowId xmlns:a16="http://schemas.microsoft.com/office/drawing/2014/main" val="103510733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9B1F36F-F842-4199-996C-A804C9346228}"/>
              </a:ext>
            </a:extLst>
          </p:cNvPr>
          <p:cNvSpPr txBox="1"/>
          <p:nvPr/>
        </p:nvSpPr>
        <p:spPr>
          <a:xfrm>
            <a:off x="4867275" y="33432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lt-LT">
              <a:cs typeface="Calibri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1B0417D-78F0-44C8-A21B-B2762737E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750" y="3904444"/>
            <a:ext cx="11079700" cy="120770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 marL="342900" indent="-342900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  <a:lvl2pPr marL="742950" indent="-28575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2pPr>
            <a:lvl3pPr marL="1143000" indent="-228600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3pPr>
            <a:lvl4pPr marL="16002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4pPr>
            <a:lvl5pPr marL="20574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 marL="0" indent="0">
              <a:spcBef>
                <a:spcPts val="1800"/>
              </a:spcBef>
              <a:buClr>
                <a:srgbClr val="FC6417"/>
              </a:buClr>
              <a:buSzPct val="130000"/>
              <a:buNone/>
              <a:defRPr/>
            </a:pP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Paminklo "Tautos laisvė" idėjos konkursas ir techninis projektas.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endParaRPr lang="lt-LT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1998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13" name="Skaidrės numerio vietos rezervavimo ženklas 1">
            <a:extLst>
              <a:ext uri="{FF2B5EF4-FFF2-40B4-BE49-F238E27FC236}">
                <a16:creationId xmlns:a16="http://schemas.microsoft.com/office/drawing/2014/main" id="{8190789F-6FA8-4924-88DD-77452D4C7B5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6pPr>
            <a:lvl7pPr marL="29718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7pPr>
            <a:lvl8pPr marL="34290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8pPr>
            <a:lvl9pPr marL="38862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898989"/>
              </a:buClr>
              <a:buFont typeface="Calibri" panose="020F0502020204030204" pitchFamily="34" charset="0"/>
              <a:buNone/>
            </a:pPr>
            <a:fld id="{587ED6D5-6495-4136-93FD-1F35BECA489B}" type="slidenum">
              <a:rPr lang="en-GB" altLang="lt-LT" sz="120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>
                  <a:srgbClr val="898989"/>
                </a:buClr>
                <a:buFont typeface="Calibri" panose="020F0502020204030204" pitchFamily="34" charset="0"/>
                <a:buNone/>
              </a:pPr>
              <a:t>25</a:t>
            </a:fld>
            <a:endParaRPr lang="en-GB" altLang="lt-LT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41362DD6-6E10-45D7-BCE8-EEE89E0B3608}"/>
              </a:ext>
            </a:extLst>
          </p:cNvPr>
          <p:cNvSpPr/>
          <p:nvPr/>
        </p:nvSpPr>
        <p:spPr>
          <a:xfrm>
            <a:off x="322503" y="530989"/>
            <a:ext cx="72170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800"/>
              </a:spcBef>
              <a:buClr>
                <a:srgbClr val="FC6417"/>
              </a:buClr>
              <a:buSzPct val="130000"/>
              <a:defRPr/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r>
              <a:rPr lang="lt-LT" sz="28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800" b="1">
                <a:latin typeface="Arial" panose="020B0604020202020204" pitchFamily="34" charset="0"/>
                <a:cs typeface="Arial" panose="020B0604020202020204" pitchFamily="34" charset="0"/>
              </a:rPr>
              <a:t>Miesto urbanistinės plėtros </a:t>
            </a:r>
            <a:r>
              <a:rPr lang="en-US" sz="2800" b="1" err="1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Lentelė 3">
            <a:extLst>
              <a:ext uri="{FF2B5EF4-FFF2-40B4-BE49-F238E27FC236}">
                <a16:creationId xmlns:a16="http://schemas.microsoft.com/office/drawing/2014/main" id="{B12D28DA-26F2-4B2F-860A-F5EDE99E0E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18706"/>
              </p:ext>
            </p:extLst>
          </p:nvPr>
        </p:nvGraphicFramePr>
        <p:xfrm>
          <a:off x="620785" y="1421529"/>
          <a:ext cx="11301926" cy="221218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75860">
                  <a:extLst>
                    <a:ext uri="{9D8B030D-6E8A-4147-A177-3AD203B41FA5}">
                      <a16:colId xmlns:a16="http://schemas.microsoft.com/office/drawing/2014/main" val="242477116"/>
                    </a:ext>
                  </a:extLst>
                </a:gridCol>
                <a:gridCol w="7009053">
                  <a:extLst>
                    <a:ext uri="{9D8B030D-6E8A-4147-A177-3AD203B41FA5}">
                      <a16:colId xmlns:a16="http://schemas.microsoft.com/office/drawing/2014/main" val="3025291121"/>
                    </a:ext>
                  </a:extLst>
                </a:gridCol>
                <a:gridCol w="2617013">
                  <a:extLst>
                    <a:ext uri="{9D8B030D-6E8A-4147-A177-3AD203B41FA5}">
                      <a16:colId xmlns:a16="http://schemas.microsoft.com/office/drawing/2014/main" val="3152254985"/>
                    </a:ext>
                  </a:extLst>
                </a:gridCol>
              </a:tblGrid>
              <a:tr h="36129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lt-LT" sz="2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01.01.02.02</a:t>
                      </a:r>
                    </a:p>
                  </a:txBody>
                  <a:tcPr marL="8812" marR="8812" marT="8812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lt-LT" sz="2400" b="0" i="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Organizuoti architektūriniu, urbanistiniu, valstybiniu ar viešojo intereso požiūriu reikšmingų objektų planavimo ar projektavimo architektūrinius konkursus</a:t>
                      </a:r>
                      <a:endParaRPr lang="lt-LT" sz="2400" b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12" marR="8812" marT="8812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2400" b="0" i="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 tūkst. Eur</a:t>
                      </a:r>
                    </a:p>
                    <a:p>
                      <a:pPr lvl="0" algn="ctr">
                        <a:buNone/>
                      </a:pPr>
                      <a:endParaRPr lang="lt-LT" sz="2400" b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12" marR="8812" marT="8812" marB="0"/>
                </a:tc>
                <a:extLst>
                  <a:ext uri="{0D108BD9-81ED-4DB2-BD59-A6C34878D82A}">
                    <a16:rowId xmlns:a16="http://schemas.microsoft.com/office/drawing/2014/main" val="2414367544"/>
                  </a:ext>
                </a:extLst>
              </a:tr>
              <a:tr h="36129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lt-LT" sz="24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01.01.02.03</a:t>
                      </a:r>
                    </a:p>
                  </a:txBody>
                  <a:tcPr marL="8812" marR="8812" marT="8812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lt-LT" sz="2400" b="0" i="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Organizuoti projektinių darbų finansavimą</a:t>
                      </a:r>
                      <a:endParaRPr lang="lt-L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12" marR="8812" marT="8812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2400" b="0" i="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770,0 tūkst. Eur</a:t>
                      </a:r>
                    </a:p>
                    <a:p>
                      <a:pPr lvl="0" algn="ctr">
                        <a:buNone/>
                      </a:pPr>
                      <a:endParaRPr lang="lt-LT" sz="2400" b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12" marR="8812" marT="8812" marB="0"/>
                </a:tc>
                <a:extLst>
                  <a:ext uri="{0D108BD9-81ED-4DB2-BD59-A6C34878D82A}">
                    <a16:rowId xmlns:a16="http://schemas.microsoft.com/office/drawing/2014/main" val="290762121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9B1F36F-F842-4199-996C-A804C9346228}"/>
              </a:ext>
            </a:extLst>
          </p:cNvPr>
          <p:cNvSpPr txBox="1"/>
          <p:nvPr/>
        </p:nvSpPr>
        <p:spPr>
          <a:xfrm>
            <a:off x="4867275" y="33432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lt-LT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C7E502-E236-455B-B016-745B4CBA9AD8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lt-LT">
              <a:cs typeface="Calibri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2142E40-08A5-4448-865A-DFF3406EE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850" y="3713944"/>
            <a:ext cx="11079700" cy="305436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 marL="342900" indent="-342900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  <a:lvl2pPr marL="742950" indent="-28575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2pPr>
            <a:lvl3pPr marL="1143000" indent="-228600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3pPr>
            <a:lvl4pPr marL="16002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4pPr>
            <a:lvl5pPr marL="20574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 marL="0" indent="0">
              <a:spcBef>
                <a:spcPts val="1800"/>
              </a:spcBef>
              <a:buClr>
                <a:srgbClr val="FC6417"/>
              </a:buClr>
              <a:buSzPct val="130000"/>
              <a:buNone/>
              <a:defRPr/>
            </a:pP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None/>
              <a:defRPr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Objektų sąrašas (AUPS):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Viešojo tualeto projektas (Dainų parkas, Dainų takas);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Techninis projektas „Lieporių parko vaikų žaidimų kompleksas“.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endParaRPr lang="lt-LT"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endParaRPr lang="lt-LT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80111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13" name="Skaidrės numerio vietos rezervavimo ženklas 1">
            <a:extLst>
              <a:ext uri="{FF2B5EF4-FFF2-40B4-BE49-F238E27FC236}">
                <a16:creationId xmlns:a16="http://schemas.microsoft.com/office/drawing/2014/main" id="{8190789F-6FA8-4924-88DD-77452D4C7B5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6pPr>
            <a:lvl7pPr marL="29718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7pPr>
            <a:lvl8pPr marL="34290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8pPr>
            <a:lvl9pPr marL="38862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898989"/>
              </a:buClr>
              <a:buFont typeface="Calibri" panose="020F0502020204030204" pitchFamily="34" charset="0"/>
              <a:buNone/>
            </a:pPr>
            <a:fld id="{587ED6D5-6495-4136-93FD-1F35BECA489B}" type="slidenum">
              <a:rPr lang="en-GB" altLang="lt-LT" sz="120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>
                  <a:srgbClr val="898989"/>
                </a:buClr>
                <a:buFont typeface="Calibri" panose="020F0502020204030204" pitchFamily="34" charset="0"/>
                <a:buNone/>
              </a:pPr>
              <a:t>26</a:t>
            </a:fld>
            <a:endParaRPr lang="en-GB" altLang="lt-LT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41362DD6-6E10-45D7-BCE8-EEE89E0B3608}"/>
              </a:ext>
            </a:extLst>
          </p:cNvPr>
          <p:cNvSpPr/>
          <p:nvPr/>
        </p:nvSpPr>
        <p:spPr>
          <a:xfrm>
            <a:off x="322503" y="530989"/>
            <a:ext cx="72170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800"/>
              </a:spcBef>
              <a:buClr>
                <a:srgbClr val="FC6417"/>
              </a:buClr>
              <a:buSzPct val="130000"/>
              <a:defRPr/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r>
              <a:rPr lang="lt-LT" sz="28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800" b="1">
                <a:latin typeface="Arial" panose="020B0604020202020204" pitchFamily="34" charset="0"/>
                <a:cs typeface="Arial" panose="020B0604020202020204" pitchFamily="34" charset="0"/>
              </a:rPr>
              <a:t>Miesto urbanistinės plėtros </a:t>
            </a:r>
            <a:r>
              <a:rPr lang="en-US" sz="2800" b="1" err="1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B1F36F-F842-4199-996C-A804C9346228}"/>
              </a:ext>
            </a:extLst>
          </p:cNvPr>
          <p:cNvSpPr txBox="1"/>
          <p:nvPr/>
        </p:nvSpPr>
        <p:spPr>
          <a:xfrm>
            <a:off x="4867275" y="33432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lt-LT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C7E502-E236-455B-B016-745B4CBA9AD8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lt-LT"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F19E15-0ED9-4E04-A4A9-D720C09C2F13}"/>
              </a:ext>
            </a:extLst>
          </p:cNvPr>
          <p:cNvSpPr txBox="1"/>
          <p:nvPr/>
        </p:nvSpPr>
        <p:spPr>
          <a:xfrm>
            <a:off x="3355855" y="355713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lt-LT">
              <a:cs typeface="Calibri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C21664B2-E12F-4ABB-A96D-03BA766E9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025" y="1387818"/>
            <a:ext cx="11079700" cy="49192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 marL="342900" indent="-342900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  <a:lvl2pPr marL="742950" indent="-28575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2pPr>
            <a:lvl3pPr marL="1143000" indent="-228600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3pPr>
            <a:lvl4pPr marL="16002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4pPr>
            <a:lvl5pPr marL="20574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 marL="0" indent="0">
              <a:spcBef>
                <a:spcPts val="1800"/>
              </a:spcBef>
              <a:buClr>
                <a:srgbClr val="FC6417"/>
              </a:buClr>
              <a:buSzPct val="130000"/>
              <a:buNone/>
              <a:defRPr/>
            </a:pP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  <a:defRPr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Objektų sąrašas (SRS):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defRPr/>
            </a:pP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r>
              <a:rPr lang="lt-LT" sz="2400" kern="1000" dirty="0">
                <a:latin typeface="Arial" panose="020B0604020202020204" pitchFamily="34" charset="0"/>
                <a:cs typeface="Arial" panose="020B0604020202020204" pitchFamily="34" charset="0"/>
              </a:rPr>
              <a:t>Dainavimo mokyklos "</a:t>
            </a:r>
            <a:r>
              <a:rPr lang="lt-LT" sz="2400" kern="1000" dirty="0" err="1">
                <a:latin typeface="Arial" panose="020B0604020202020204" pitchFamily="34" charset="0"/>
                <a:cs typeface="Arial" panose="020B0604020202020204" pitchFamily="34" charset="0"/>
              </a:rPr>
              <a:t>Dagilėlis</a:t>
            </a:r>
            <a:r>
              <a:rPr lang="lt-LT" sz="2400" kern="1000" dirty="0">
                <a:latin typeface="Arial" panose="020B0604020202020204" pitchFamily="34" charset="0"/>
                <a:cs typeface="Arial" panose="020B0604020202020204" pitchFamily="34" charset="0"/>
              </a:rPr>
              <a:t>" techninis projektas;</a:t>
            </a:r>
          </a:p>
          <a:p>
            <a:pPr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r>
              <a:rPr lang="lt-LT" sz="2400" kern="1000" dirty="0">
                <a:latin typeface="Arial" panose="020B0604020202020204" pitchFamily="34" charset="0"/>
                <a:cs typeface="Arial" panose="020B0604020202020204" pitchFamily="34" charset="0"/>
              </a:rPr>
              <a:t>Centro pradinės mokyklos techninis projektas;</a:t>
            </a:r>
          </a:p>
          <a:p>
            <a:pPr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r>
              <a:rPr lang="lt-LT" sz="2400" kern="1000" dirty="0">
                <a:latin typeface="Arial" panose="020B0604020202020204" pitchFamily="34" charset="0"/>
                <a:cs typeface="Arial" panose="020B0604020202020204" pitchFamily="34" charset="0"/>
              </a:rPr>
              <a:t>L. d. Salduvė techninis projektas;</a:t>
            </a:r>
          </a:p>
          <a:p>
            <a:pPr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r>
              <a:rPr lang="lt-LT" sz="2400" kern="1000" dirty="0">
                <a:latin typeface="Arial" panose="020B0604020202020204" pitchFamily="34" charset="0"/>
                <a:cs typeface="Arial" panose="020B0604020202020204" pitchFamily="34" charset="0"/>
              </a:rPr>
              <a:t>L. 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d. Žiburėlis techninis projektas;</a:t>
            </a:r>
          </a:p>
          <a:p>
            <a:pPr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L. d. Žiogelis techninis projektas.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C6417"/>
              </a:buClr>
              <a:buSzPct val="150000"/>
              <a:buNone/>
              <a:defRPr/>
            </a:pPr>
            <a:endParaRPr lang="lt-LT" sz="2400" kern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C6417"/>
              </a:buClr>
              <a:buSzPct val="150000"/>
              <a:buNone/>
              <a:defRPr/>
            </a:pPr>
            <a:endParaRPr lang="lt-LT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17276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13" name="Skaidrės numerio vietos rezervavimo ženklas 1">
            <a:extLst>
              <a:ext uri="{FF2B5EF4-FFF2-40B4-BE49-F238E27FC236}">
                <a16:creationId xmlns:a16="http://schemas.microsoft.com/office/drawing/2014/main" id="{8190789F-6FA8-4924-88DD-77452D4C7B5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6pPr>
            <a:lvl7pPr marL="29718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7pPr>
            <a:lvl8pPr marL="34290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8pPr>
            <a:lvl9pPr marL="38862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898989"/>
              </a:buClr>
              <a:buFont typeface="Calibri" panose="020F0502020204030204" pitchFamily="34" charset="0"/>
              <a:buNone/>
            </a:pPr>
            <a:fld id="{587ED6D5-6495-4136-93FD-1F35BECA489B}" type="slidenum">
              <a:rPr lang="en-GB" altLang="lt-LT" sz="120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>
                  <a:srgbClr val="898989"/>
                </a:buClr>
                <a:buFont typeface="Calibri" panose="020F0502020204030204" pitchFamily="34" charset="0"/>
                <a:buNone/>
              </a:pPr>
              <a:t>27</a:t>
            </a:fld>
            <a:endParaRPr lang="en-GB" altLang="lt-LT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41362DD6-6E10-45D7-BCE8-EEE89E0B3608}"/>
              </a:ext>
            </a:extLst>
          </p:cNvPr>
          <p:cNvSpPr/>
          <p:nvPr/>
        </p:nvSpPr>
        <p:spPr>
          <a:xfrm>
            <a:off x="322503" y="530989"/>
            <a:ext cx="72170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800"/>
              </a:spcBef>
              <a:buClr>
                <a:srgbClr val="FC6417"/>
              </a:buClr>
              <a:buSzPct val="130000"/>
              <a:defRPr/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r>
              <a:rPr lang="lt-LT" sz="28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800" b="1">
                <a:latin typeface="Arial" panose="020B0604020202020204" pitchFamily="34" charset="0"/>
                <a:cs typeface="Arial" panose="020B0604020202020204" pitchFamily="34" charset="0"/>
              </a:rPr>
              <a:t>Miesto urbanistinės plėtros </a:t>
            </a:r>
            <a:r>
              <a:rPr lang="en-US" sz="2800" b="1" err="1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B1F36F-F842-4199-996C-A804C9346228}"/>
              </a:ext>
            </a:extLst>
          </p:cNvPr>
          <p:cNvSpPr txBox="1"/>
          <p:nvPr/>
        </p:nvSpPr>
        <p:spPr>
          <a:xfrm>
            <a:off x="4867275" y="33432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lt-LT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C7E502-E236-455B-B016-745B4CBA9AD8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lt-LT">
              <a:cs typeface="Calibri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0069003-0ED3-4C73-A1F1-3EA72E903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00" y="1466044"/>
            <a:ext cx="11079700" cy="52703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 marL="342900" indent="-342900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  <a:lvl2pPr marL="742950" indent="-28575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2pPr>
            <a:lvl3pPr marL="1143000" indent="-228600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3pPr>
            <a:lvl4pPr marL="16002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4pPr>
            <a:lvl5pPr marL="20574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 marL="0" indent="0">
              <a:spcBef>
                <a:spcPts val="1800"/>
              </a:spcBef>
              <a:buClr>
                <a:srgbClr val="FC6417"/>
              </a:buClr>
              <a:buSzPct val="130000"/>
              <a:buNone/>
              <a:defRPr/>
            </a:pP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Menų mokyklos techninis projektas;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Rasos progimnazijos techninis projektas;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r>
              <a:rPr lang="lt-LT" sz="2400" dirty="0" err="1">
                <a:latin typeface="Arial" panose="020B0604020202020204" pitchFamily="34" charset="0"/>
                <a:cs typeface="Arial" panose="020B0604020202020204" pitchFamily="34" charset="0"/>
              </a:rPr>
              <a:t>Kolumbariumo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 Donelaičio kapinėse techninis projektas;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Elingo techninis projektas;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Santarvės gimnazijos techninis projektas;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endParaRPr lang="lt-LT"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endParaRPr lang="lt-LT"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endParaRPr lang="lt-LT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14735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13" name="Skaidrės numerio vietos rezervavimo ženklas 1">
            <a:extLst>
              <a:ext uri="{FF2B5EF4-FFF2-40B4-BE49-F238E27FC236}">
                <a16:creationId xmlns:a16="http://schemas.microsoft.com/office/drawing/2014/main" id="{8190789F-6FA8-4924-88DD-77452D4C7B5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6pPr>
            <a:lvl7pPr marL="29718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7pPr>
            <a:lvl8pPr marL="34290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8pPr>
            <a:lvl9pPr marL="38862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898989"/>
              </a:buClr>
              <a:buFont typeface="Calibri" panose="020F0502020204030204" pitchFamily="34" charset="0"/>
              <a:buNone/>
            </a:pPr>
            <a:fld id="{587ED6D5-6495-4136-93FD-1F35BECA489B}" type="slidenum">
              <a:rPr lang="en-GB" altLang="lt-LT" sz="120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>
                  <a:srgbClr val="898989"/>
                </a:buClr>
                <a:buFont typeface="Calibri" panose="020F0502020204030204" pitchFamily="34" charset="0"/>
                <a:buNone/>
              </a:pPr>
              <a:t>28</a:t>
            </a:fld>
            <a:endParaRPr lang="en-GB" altLang="lt-LT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41362DD6-6E10-45D7-BCE8-EEE89E0B3608}"/>
              </a:ext>
            </a:extLst>
          </p:cNvPr>
          <p:cNvSpPr/>
          <p:nvPr/>
        </p:nvSpPr>
        <p:spPr>
          <a:xfrm>
            <a:off x="322503" y="530989"/>
            <a:ext cx="72170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800"/>
              </a:spcBef>
              <a:buClr>
                <a:srgbClr val="FC6417"/>
              </a:buClr>
              <a:buSzPct val="130000"/>
              <a:defRPr/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r>
              <a:rPr lang="lt-LT" sz="28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800" b="1">
                <a:latin typeface="Arial" panose="020B0604020202020204" pitchFamily="34" charset="0"/>
                <a:cs typeface="Arial" panose="020B0604020202020204" pitchFamily="34" charset="0"/>
              </a:rPr>
              <a:t>Miesto urbanistinės plėtros </a:t>
            </a:r>
            <a:r>
              <a:rPr lang="en-US" sz="2800" b="1" err="1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B1F36F-F842-4199-996C-A804C9346228}"/>
              </a:ext>
            </a:extLst>
          </p:cNvPr>
          <p:cNvSpPr txBox="1"/>
          <p:nvPr/>
        </p:nvSpPr>
        <p:spPr>
          <a:xfrm>
            <a:off x="4867275" y="33432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lt-LT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C7E502-E236-455B-B016-745B4CBA9AD8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lt-LT">
              <a:cs typeface="Calibri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3D5BA4B-3307-4860-89B5-A2633A201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00" y="1237444"/>
            <a:ext cx="11079700" cy="52703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 marL="342900" indent="-342900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  <a:lvl2pPr marL="742950" indent="-28575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2pPr>
            <a:lvl3pPr marL="1143000" indent="-228600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3pPr>
            <a:lvl4pPr marL="16002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4pPr>
            <a:lvl5pPr marL="20574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 marL="0" indent="0">
              <a:spcBef>
                <a:spcPts val="1800"/>
              </a:spcBef>
              <a:buClr>
                <a:srgbClr val="FC6417"/>
              </a:buClr>
              <a:buSzPct val="130000"/>
              <a:buNone/>
              <a:defRPr/>
            </a:pP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defRPr/>
            </a:pPr>
            <a:endParaRPr lang="lt-LT"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Romuvos gimnazijos sporto aikštyno techninis projektas;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L. d. Vaivorykštė techninis projektas;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Ragainės progimnazijos sporto salės techninis projektas;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Jaunųjų gamtininkų centro projekto "Šiaulių jaunųjų gamtininkų centro jojimo skyriaus modernizavimo ir plėtros galimybės" techninis projektas;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Gytarių progimnazijos sporto aikštyno atnaujinimo techninis projektas.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endParaRPr lang="lt-LT"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endParaRPr lang="lt-LT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22768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13" name="Skaidrės numerio vietos rezervavimo ženklas 1">
            <a:extLst>
              <a:ext uri="{FF2B5EF4-FFF2-40B4-BE49-F238E27FC236}">
                <a16:creationId xmlns:a16="http://schemas.microsoft.com/office/drawing/2014/main" id="{8190789F-6FA8-4924-88DD-77452D4C7B5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6pPr>
            <a:lvl7pPr marL="29718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7pPr>
            <a:lvl8pPr marL="34290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8pPr>
            <a:lvl9pPr marL="38862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898989"/>
              </a:buClr>
              <a:buFont typeface="Calibri" panose="020F0502020204030204" pitchFamily="34" charset="0"/>
              <a:buNone/>
            </a:pPr>
            <a:fld id="{587ED6D5-6495-4136-93FD-1F35BECA489B}" type="slidenum">
              <a:rPr lang="en-GB" altLang="lt-LT" sz="120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>
                  <a:srgbClr val="898989"/>
                </a:buClr>
                <a:buFont typeface="Calibri" panose="020F0502020204030204" pitchFamily="34" charset="0"/>
                <a:buNone/>
              </a:pPr>
              <a:t>29</a:t>
            </a:fld>
            <a:endParaRPr lang="en-GB" altLang="lt-LT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41362DD6-6E10-45D7-BCE8-EEE89E0B3608}"/>
              </a:ext>
            </a:extLst>
          </p:cNvPr>
          <p:cNvSpPr/>
          <p:nvPr/>
        </p:nvSpPr>
        <p:spPr>
          <a:xfrm>
            <a:off x="322503" y="530989"/>
            <a:ext cx="72170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800"/>
              </a:spcBef>
              <a:buClr>
                <a:srgbClr val="FC6417"/>
              </a:buClr>
              <a:buSzPct val="130000"/>
              <a:defRPr/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r>
              <a:rPr lang="lt-LT" sz="28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800" b="1">
                <a:latin typeface="Arial" panose="020B0604020202020204" pitchFamily="34" charset="0"/>
                <a:cs typeface="Arial" panose="020B0604020202020204" pitchFamily="34" charset="0"/>
              </a:rPr>
              <a:t>Miesto urbanistinės plėtros </a:t>
            </a:r>
            <a:r>
              <a:rPr lang="en-US" sz="2800" b="1" err="1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B1F36F-F842-4199-996C-A804C9346228}"/>
              </a:ext>
            </a:extLst>
          </p:cNvPr>
          <p:cNvSpPr txBox="1"/>
          <p:nvPr/>
        </p:nvSpPr>
        <p:spPr>
          <a:xfrm>
            <a:off x="4867275" y="33432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lt-LT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C7E502-E236-455B-B016-745B4CBA9AD8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lt-LT"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F19E15-0ED9-4E04-A4A9-D720C09C2F13}"/>
              </a:ext>
            </a:extLst>
          </p:cNvPr>
          <p:cNvSpPr txBox="1"/>
          <p:nvPr/>
        </p:nvSpPr>
        <p:spPr>
          <a:xfrm>
            <a:off x="3355855" y="355713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lt-LT">
              <a:cs typeface="Calibri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174F4C1-C0BE-4076-AC61-ED991A7C4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650" y="1285069"/>
            <a:ext cx="11079700" cy="49981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 marL="342900" indent="-342900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  <a:lvl2pPr marL="742950" indent="-28575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2pPr>
            <a:lvl3pPr marL="1143000" indent="-228600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3pPr>
            <a:lvl4pPr marL="16002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4pPr>
            <a:lvl5pPr marL="20574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 marL="0" indent="0">
              <a:spcBef>
                <a:spcPts val="1800"/>
              </a:spcBef>
              <a:buClr>
                <a:srgbClr val="FC6417"/>
              </a:buClr>
              <a:buSzPct val="130000"/>
              <a:buNone/>
              <a:defRPr/>
            </a:pP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Rengiamų pagrindinių projektų sąrašas (MŪAS):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defRPr/>
            </a:pP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Serbentų g. nuo </a:t>
            </a:r>
            <a:r>
              <a:rPr lang="lt-LT" sz="2400" dirty="0" err="1">
                <a:latin typeface="Arial" panose="020B0604020202020204" pitchFamily="34" charset="0"/>
                <a:cs typeface="Arial" panose="020B0604020202020204" pitchFamily="34" charset="0"/>
              </a:rPr>
              <a:t>Aukštabalio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 iki Pramonės gatvės remonto kartu su Serbentų/Pramonės g. sankryžos pertvarkymu;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Rasos g. daugiabučių namų kvartalo sutvarkymas;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None/>
              <a:defRPr/>
            </a:pP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Pėsčiųjų/dviračių tako nuo Uosių g. įrengimas iki Irklavimo bazės.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endParaRPr lang="lt-LT" sz="2400" dirty="0"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None/>
              <a:defRPr/>
            </a:pPr>
            <a:endParaRPr lang="lt-LT" sz="2400" dirty="0">
              <a:cs typeface="Calibri"/>
            </a:endParaRPr>
          </a:p>
          <a:p>
            <a:pPr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endParaRPr lang="lt-LT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7680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BBF9C500-6B55-4C70-9966-0945467FE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457" y="1408931"/>
            <a:ext cx="10777195" cy="457221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  <a:lvl2pPr marL="742950" indent="-28575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2pPr>
            <a:lvl3pPr marL="1143000" indent="-228600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3pPr>
            <a:lvl4pPr marL="16002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4pPr>
            <a:lvl5pPr marL="20574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 marL="0" indent="0" algn="r">
              <a:spcBef>
                <a:spcPts val="1800"/>
              </a:spcBef>
              <a:buClr>
                <a:srgbClr val="FC6417"/>
              </a:buClr>
              <a:buSzPct val="130000"/>
              <a:buNone/>
              <a:defRPr/>
            </a:pPr>
            <a:r>
              <a:rPr lang="lt-L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Vilniaus gatvės pėsčiųjų bulvaro ir amfiteatro rekonstrukcija;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spcBef>
                <a:spcPts val="1800"/>
              </a:spcBef>
              <a:buClr>
                <a:srgbClr val="FC6417"/>
              </a:buClr>
              <a:buSzPct val="130000"/>
              <a:buNone/>
              <a:defRPr/>
            </a:pPr>
            <a:r>
              <a:rPr lang="lt-L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Talkšos ežero pakrantės plėtra; 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spcBef>
                <a:spcPts val="1800"/>
              </a:spcBef>
              <a:buClr>
                <a:srgbClr val="FC6417"/>
              </a:buClr>
              <a:buSzPct val="130000"/>
              <a:buNone/>
              <a:defRPr/>
            </a:pPr>
            <a:r>
              <a:rPr lang="lt-L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Centrinio ir </a:t>
            </a:r>
            <a:r>
              <a:rPr lang="lt-LT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Didždvario</a:t>
            </a:r>
            <a:r>
              <a:rPr lang="lt-L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parkų bei jų prieigų sutvarkymas;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spcBef>
                <a:spcPts val="1800"/>
              </a:spcBef>
              <a:buClr>
                <a:srgbClr val="FC6417"/>
              </a:buClr>
              <a:buSzPct val="130000"/>
              <a:buNone/>
              <a:defRPr/>
            </a:pPr>
            <a:r>
              <a:rPr lang="lt-L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Darnaus judumo priemonių diegimas Šiaulių mieste;</a:t>
            </a:r>
          </a:p>
          <a:p>
            <a:pPr marL="0" indent="0" algn="r">
              <a:spcBef>
                <a:spcPts val="1800"/>
              </a:spcBef>
              <a:buClr>
                <a:srgbClr val="FC6417"/>
              </a:buClr>
              <a:buSzPct val="130000"/>
              <a:buNone/>
              <a:defRPr/>
            </a:pPr>
            <a:r>
              <a:rPr lang="lt-LT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Daušiškių</a:t>
            </a:r>
            <a:r>
              <a:rPr lang="lt-L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kapinių statyba ir infrastruktūros įrengimas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 algn="r">
              <a:spcBef>
                <a:spcPts val="1800"/>
              </a:spcBef>
              <a:buClr>
                <a:srgbClr val="FC6417"/>
              </a:buClr>
              <a:buSzPct val="130000"/>
              <a:buNone/>
              <a:defRPr/>
            </a:pPr>
            <a:r>
              <a:rPr lang="lt-L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Viešųjų erdvių ir gyvenamosios aplinkos gerinimas teritorijoje, besiribojančioje su Draugystės prospektu, Vytauto gatve, P. Višinskio gatve ir Dubijos gatve;</a:t>
            </a:r>
          </a:p>
          <a:p>
            <a:pPr marL="0" indent="0" algn="r">
              <a:spcBef>
                <a:spcPts val="1800"/>
              </a:spcBef>
              <a:buClr>
                <a:srgbClr val="FC6417"/>
              </a:buClr>
              <a:buSzPct val="130000"/>
              <a:buNone/>
              <a:defRPr/>
            </a:pPr>
            <a:r>
              <a:rPr lang="lt-L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Žvyruotų gatvių rekonstrukcija, daugiabučių namų kiemų dangos remontas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spcBef>
                <a:spcPts val="1800"/>
              </a:spcBef>
              <a:buClr>
                <a:srgbClr val="FC6417"/>
              </a:buClr>
              <a:buSzPct val="130000"/>
              <a:buNone/>
              <a:defRPr/>
            </a:pPr>
            <a:r>
              <a:rPr lang="lt-LT" sz="2400" b="1" dirty="0">
                <a:solidFill>
                  <a:srgbClr val="FEF0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</a:t>
            </a:r>
            <a:endParaRPr lang="en-GB" sz="2400" b="1" dirty="0">
              <a:solidFill>
                <a:srgbClr val="FEF0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tačiakampis 15">
            <a:extLst>
              <a:ext uri="{FF2B5EF4-FFF2-40B4-BE49-F238E27FC236}">
                <a16:creationId xmlns:a16="http://schemas.microsoft.com/office/drawing/2014/main" id="{A048F5C8-332D-42A7-87F3-3C447EC8FCC8}"/>
              </a:ext>
            </a:extLst>
          </p:cNvPr>
          <p:cNvSpPr/>
          <p:nvPr/>
        </p:nvSpPr>
        <p:spPr>
          <a:xfrm>
            <a:off x="306865" y="579573"/>
            <a:ext cx="3701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C6417"/>
              </a:buClr>
              <a:buSzPct val="130000"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met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ų p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rioritetai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dyklė: dešinėn 6">
            <a:extLst>
              <a:ext uri="{FF2B5EF4-FFF2-40B4-BE49-F238E27FC236}">
                <a16:creationId xmlns:a16="http://schemas.microsoft.com/office/drawing/2014/main" id="{4283246D-EDEB-4C05-8540-054BD89E8078}"/>
              </a:ext>
            </a:extLst>
          </p:cNvPr>
          <p:cNvSpPr/>
          <p:nvPr/>
        </p:nvSpPr>
        <p:spPr>
          <a:xfrm>
            <a:off x="409348" y="1443146"/>
            <a:ext cx="3241678" cy="171173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EB5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lt-LT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Tęstinių infrastruktūros projektų įgyvendinimas, 21 357,3 tūkst. </a:t>
            </a:r>
            <a:r>
              <a:rPr lang="en-US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lt-LT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ų</a:t>
            </a:r>
            <a:endParaRPr lang="en-US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722631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13" name="Skaidrės numerio vietos rezervavimo ženklas 1">
            <a:extLst>
              <a:ext uri="{FF2B5EF4-FFF2-40B4-BE49-F238E27FC236}">
                <a16:creationId xmlns:a16="http://schemas.microsoft.com/office/drawing/2014/main" id="{8190789F-6FA8-4924-88DD-77452D4C7B5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6pPr>
            <a:lvl7pPr marL="29718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7pPr>
            <a:lvl8pPr marL="34290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8pPr>
            <a:lvl9pPr marL="38862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898989"/>
              </a:buClr>
              <a:buFont typeface="Calibri" panose="020F0502020204030204" pitchFamily="34" charset="0"/>
              <a:buNone/>
            </a:pPr>
            <a:fld id="{587ED6D5-6495-4136-93FD-1F35BECA489B}" type="slidenum">
              <a:rPr lang="en-GB" altLang="lt-LT" sz="120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>
                  <a:srgbClr val="898989"/>
                </a:buClr>
                <a:buFont typeface="Calibri" panose="020F0502020204030204" pitchFamily="34" charset="0"/>
                <a:buNone/>
              </a:pPr>
              <a:t>30</a:t>
            </a:fld>
            <a:endParaRPr lang="en-GB" altLang="lt-LT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41362DD6-6E10-45D7-BCE8-EEE89E0B3608}"/>
              </a:ext>
            </a:extLst>
          </p:cNvPr>
          <p:cNvSpPr/>
          <p:nvPr/>
        </p:nvSpPr>
        <p:spPr>
          <a:xfrm>
            <a:off x="322503" y="530989"/>
            <a:ext cx="72170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800"/>
              </a:spcBef>
              <a:buClr>
                <a:srgbClr val="FC6417"/>
              </a:buClr>
              <a:buSzPct val="130000"/>
              <a:defRPr/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r>
              <a:rPr lang="lt-LT" sz="28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800" b="1">
                <a:latin typeface="Arial" panose="020B0604020202020204" pitchFamily="34" charset="0"/>
                <a:cs typeface="Arial" panose="020B0604020202020204" pitchFamily="34" charset="0"/>
              </a:rPr>
              <a:t>Miesto urbanistinės plėtros </a:t>
            </a:r>
            <a:r>
              <a:rPr lang="en-US" sz="2800" b="1" err="1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B1F36F-F842-4199-996C-A804C9346228}"/>
              </a:ext>
            </a:extLst>
          </p:cNvPr>
          <p:cNvSpPr txBox="1"/>
          <p:nvPr/>
        </p:nvSpPr>
        <p:spPr>
          <a:xfrm>
            <a:off x="4867275" y="33432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lt-LT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C7E502-E236-455B-B016-745B4CBA9AD8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lt-LT"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F19E15-0ED9-4E04-A4A9-D720C09C2F13}"/>
              </a:ext>
            </a:extLst>
          </p:cNvPr>
          <p:cNvSpPr txBox="1"/>
          <p:nvPr/>
        </p:nvSpPr>
        <p:spPr>
          <a:xfrm>
            <a:off x="3355855" y="355713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lt-LT">
              <a:cs typeface="Calibri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D23A5DF-DAC6-4B2A-97DB-128777031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650" y="1305017"/>
            <a:ext cx="10955566" cy="52087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 marL="342900" indent="-342900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  <a:lvl2pPr marL="742950" indent="-28575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2pPr>
            <a:lvl3pPr marL="1143000" indent="-228600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3pPr>
            <a:lvl4pPr marL="16002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4pPr>
            <a:lvl5pPr marL="20574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 marL="0" indent="0">
              <a:spcBef>
                <a:spcPts val="1800"/>
              </a:spcBef>
              <a:buClr>
                <a:srgbClr val="FC6417"/>
              </a:buClr>
              <a:buSzPct val="130000"/>
              <a:buNone/>
              <a:defRPr/>
            </a:pP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None/>
              <a:defRPr/>
            </a:pPr>
            <a:r>
              <a:rPr lang="lt-LT" sz="2200" dirty="0">
                <a:latin typeface="Arial" panose="020B0604020202020204" pitchFamily="34" charset="0"/>
                <a:cs typeface="Arial" panose="020B0604020202020204" pitchFamily="34" charset="0"/>
              </a:rPr>
              <a:t>Techniniai projektai: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None/>
              <a:defRPr/>
            </a:pPr>
            <a:endParaRPr lang="lt-L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r>
              <a:rPr lang="lt-LT" sz="2200" dirty="0">
                <a:latin typeface="Arial" panose="020B0604020202020204" pitchFamily="34" charset="0"/>
                <a:cs typeface="Arial" panose="020B0604020202020204" pitchFamily="34" charset="0"/>
              </a:rPr>
              <a:t>Gatvių pertvarkymas, siekiant pagal Judumo planą įrengti, atnaujinti pėsčiųjų/dviračių takus, pašalinti juodąsias dėmes, atnaujinti susidėvėjusias dangas (pagrindiniai - Tilžės g. nuo Dubijos iki Vytauto g.; Vilniaus g. (nuo Draugystės pr. iki miesto ribos (į Radviliškio pusę); Pramonės g., Ežero g., Žemaitės g; Jablonskio ir kt.);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endParaRPr lang="lt-L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r>
              <a:rPr lang="lt-LT" sz="2200" dirty="0">
                <a:latin typeface="Arial" panose="020B0604020202020204" pitchFamily="34" charset="0"/>
                <a:cs typeface="Arial" panose="020B0604020202020204" pitchFamily="34" charset="0"/>
              </a:rPr>
              <a:t>Žemės sklypų paruošimas pardavimui (nuomai) iš aukciono gyvenamųjų namų statybai  (</a:t>
            </a:r>
            <a:r>
              <a:rPr lang="lt-LT" sz="2200" dirty="0" err="1">
                <a:latin typeface="Arial" panose="020B0604020202020204" pitchFamily="34" charset="0"/>
                <a:cs typeface="Arial" panose="020B0604020202020204" pitchFamily="34" charset="0"/>
              </a:rPr>
              <a:t>Pakapės</a:t>
            </a:r>
            <a:r>
              <a:rPr lang="lt-LT" sz="2200" dirty="0">
                <a:latin typeface="Arial" panose="020B0604020202020204" pitchFamily="34" charset="0"/>
                <a:cs typeface="Arial" panose="020B0604020202020204" pitchFamily="34" charset="0"/>
              </a:rPr>
              <a:t> g. įrengimas, įvažiavimo tarp Purienų ir Spindulio gatvių įrengimas);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endParaRPr lang="lt-L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r>
              <a:rPr lang="lt-LT" sz="2200" dirty="0">
                <a:latin typeface="Arial" panose="020B0604020202020204" pitchFamily="34" charset="0"/>
                <a:cs typeface="Arial" panose="020B0604020202020204" pitchFamily="34" charset="0"/>
              </a:rPr>
              <a:t>Pasiruošimas Žaliūkių kaimo prijungimui prie miesto (Žaliūkių kaimo ir Architektų gatvės jungties įrengimas).</a:t>
            </a:r>
            <a:endParaRPr lang="lt-LT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92802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13" name="Skaidrės numerio vietos rezervavimo ženklas 1">
            <a:extLst>
              <a:ext uri="{FF2B5EF4-FFF2-40B4-BE49-F238E27FC236}">
                <a16:creationId xmlns:a16="http://schemas.microsoft.com/office/drawing/2014/main" id="{8190789F-6FA8-4924-88DD-77452D4C7B5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6pPr>
            <a:lvl7pPr marL="29718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7pPr>
            <a:lvl8pPr marL="34290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8pPr>
            <a:lvl9pPr marL="38862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898989"/>
              </a:buClr>
              <a:buFont typeface="Calibri" panose="020F0502020204030204" pitchFamily="34" charset="0"/>
              <a:buNone/>
            </a:pPr>
            <a:fld id="{587ED6D5-6495-4136-93FD-1F35BECA489B}" type="slidenum">
              <a:rPr lang="en-GB" altLang="lt-LT" sz="120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>
                  <a:srgbClr val="898989"/>
                </a:buClr>
                <a:buFont typeface="Calibri" panose="020F0502020204030204" pitchFamily="34" charset="0"/>
                <a:buNone/>
              </a:pPr>
              <a:t>31</a:t>
            </a:fld>
            <a:endParaRPr lang="en-GB" altLang="lt-LT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41362DD6-6E10-45D7-BCE8-EEE89E0B3608}"/>
              </a:ext>
            </a:extLst>
          </p:cNvPr>
          <p:cNvSpPr/>
          <p:nvPr/>
        </p:nvSpPr>
        <p:spPr>
          <a:xfrm>
            <a:off x="322503" y="530989"/>
            <a:ext cx="72170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800"/>
              </a:spcBef>
              <a:buClr>
                <a:srgbClr val="FC6417"/>
              </a:buClr>
              <a:buSzPct val="130000"/>
              <a:defRPr/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r>
              <a:rPr lang="lt-LT" sz="28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800" b="1">
                <a:latin typeface="Arial" panose="020B0604020202020204" pitchFamily="34" charset="0"/>
                <a:cs typeface="Arial" panose="020B0604020202020204" pitchFamily="34" charset="0"/>
              </a:rPr>
              <a:t>Miesto urbanistinės plėtros </a:t>
            </a:r>
            <a:r>
              <a:rPr lang="en-US" sz="2800" b="1" err="1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B1F36F-F842-4199-996C-A804C9346228}"/>
              </a:ext>
            </a:extLst>
          </p:cNvPr>
          <p:cNvSpPr txBox="1"/>
          <p:nvPr/>
        </p:nvSpPr>
        <p:spPr>
          <a:xfrm>
            <a:off x="4867275" y="33432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lt-LT"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F19E15-0ED9-4E04-A4A9-D720C09C2F13}"/>
              </a:ext>
            </a:extLst>
          </p:cNvPr>
          <p:cNvSpPr txBox="1"/>
          <p:nvPr/>
        </p:nvSpPr>
        <p:spPr>
          <a:xfrm>
            <a:off x="3355855" y="355713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lt-LT">
              <a:cs typeface="Calibri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47E4BDC-1106-49BE-B1DF-3BB0A4514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650" y="1180294"/>
            <a:ext cx="11079700" cy="425943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 marL="342900" indent="-342900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  <a:lvl2pPr marL="742950" indent="-28575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2pPr>
            <a:lvl3pPr marL="1143000" indent="-228600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3pPr>
            <a:lvl4pPr marL="16002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4pPr>
            <a:lvl5pPr marL="20574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 marL="0" indent="0">
              <a:spcBef>
                <a:spcPts val="1800"/>
              </a:spcBef>
              <a:buClr>
                <a:srgbClr val="FC6417"/>
              </a:buClr>
              <a:buSzPct val="130000"/>
              <a:buNone/>
              <a:defRPr/>
            </a:pP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defRPr/>
            </a:pPr>
            <a:endParaRPr lang="lt-LT" sz="2400" dirty="0">
              <a:latin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None/>
              <a:defRPr/>
            </a:pPr>
            <a:endParaRPr lang="lt-LT"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Iš asfaltavimo programos - Dainavos takas ir gatvė; Svajonės g. (Svajonės sodai); Klaipėdos g., Karklų g., Skroblų g.;</a:t>
            </a:r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None/>
              <a:defRPr/>
            </a:pP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Iš gatvių įrengimo programos - </a:t>
            </a:r>
            <a:r>
              <a:rPr lang="lt-LT" sz="2400" dirty="0" err="1">
                <a:latin typeface="Arial" panose="020B0604020202020204" pitchFamily="34" charset="0"/>
                <a:cs typeface="Arial" panose="020B0604020202020204" pitchFamily="34" charset="0"/>
              </a:rPr>
              <a:t>Pikeliškės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 g.;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None/>
              <a:defRPr/>
            </a:pP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Iš triukšmo prevencijos veiksmų plano - triukšmo sienelės Karaliaučiaus g. įrengimas</a:t>
            </a:r>
          </a:p>
          <a:p>
            <a:pPr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endParaRPr lang="lt-LT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67067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13" name="Skaidrės numerio vietos rezervavimo ženklas 1">
            <a:extLst>
              <a:ext uri="{FF2B5EF4-FFF2-40B4-BE49-F238E27FC236}">
                <a16:creationId xmlns:a16="http://schemas.microsoft.com/office/drawing/2014/main" id="{8190789F-6FA8-4924-88DD-77452D4C7B5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6pPr>
            <a:lvl7pPr marL="29718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7pPr>
            <a:lvl8pPr marL="34290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8pPr>
            <a:lvl9pPr marL="38862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898989"/>
              </a:buClr>
              <a:buFont typeface="Calibri" panose="020F0502020204030204" pitchFamily="34" charset="0"/>
              <a:buNone/>
            </a:pPr>
            <a:fld id="{587ED6D5-6495-4136-93FD-1F35BECA489B}" type="slidenum">
              <a:rPr lang="en-GB" altLang="lt-LT" sz="120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>
                  <a:srgbClr val="898989"/>
                </a:buClr>
                <a:buFont typeface="Calibri" panose="020F0502020204030204" pitchFamily="34" charset="0"/>
                <a:buNone/>
              </a:pPr>
              <a:t>32</a:t>
            </a:fld>
            <a:endParaRPr lang="en-GB" altLang="lt-LT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41362DD6-6E10-45D7-BCE8-EEE89E0B3608}"/>
              </a:ext>
            </a:extLst>
          </p:cNvPr>
          <p:cNvSpPr/>
          <p:nvPr/>
        </p:nvSpPr>
        <p:spPr>
          <a:xfrm>
            <a:off x="322503" y="530989"/>
            <a:ext cx="72170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800"/>
              </a:spcBef>
              <a:buClr>
                <a:srgbClr val="FC6417"/>
              </a:buClr>
              <a:buSzPct val="130000"/>
              <a:defRPr/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r>
              <a:rPr lang="lt-LT" sz="28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800" b="1">
                <a:latin typeface="Arial" panose="020B0604020202020204" pitchFamily="34" charset="0"/>
                <a:cs typeface="Arial" panose="020B0604020202020204" pitchFamily="34" charset="0"/>
              </a:rPr>
              <a:t>Miesto urbanistinės plėtros </a:t>
            </a:r>
            <a:r>
              <a:rPr lang="en-US" sz="2800" b="1" err="1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Lentelė 3">
            <a:extLst>
              <a:ext uri="{FF2B5EF4-FFF2-40B4-BE49-F238E27FC236}">
                <a16:creationId xmlns:a16="http://schemas.microsoft.com/office/drawing/2014/main" id="{B12D28DA-26F2-4B2F-860A-F5EDE99E0E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390102"/>
              </p:ext>
            </p:extLst>
          </p:nvPr>
        </p:nvGraphicFramePr>
        <p:xfrm>
          <a:off x="586149" y="3741100"/>
          <a:ext cx="11301926" cy="25867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75860">
                  <a:extLst>
                    <a:ext uri="{9D8B030D-6E8A-4147-A177-3AD203B41FA5}">
                      <a16:colId xmlns:a16="http://schemas.microsoft.com/office/drawing/2014/main" val="242477116"/>
                    </a:ext>
                  </a:extLst>
                </a:gridCol>
                <a:gridCol w="7009053">
                  <a:extLst>
                    <a:ext uri="{9D8B030D-6E8A-4147-A177-3AD203B41FA5}">
                      <a16:colId xmlns:a16="http://schemas.microsoft.com/office/drawing/2014/main" val="3025291121"/>
                    </a:ext>
                  </a:extLst>
                </a:gridCol>
                <a:gridCol w="2617013">
                  <a:extLst>
                    <a:ext uri="{9D8B030D-6E8A-4147-A177-3AD203B41FA5}">
                      <a16:colId xmlns:a16="http://schemas.microsoft.com/office/drawing/2014/main" val="3152254985"/>
                    </a:ext>
                  </a:extLst>
                </a:gridCol>
              </a:tblGrid>
              <a:tr h="36129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lt-LT" sz="2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01.01.03.02</a:t>
                      </a:r>
                    </a:p>
                  </a:txBody>
                  <a:tcPr marL="8812" marR="8812" marT="8812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lt-LT" sz="2400" b="0" i="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Plėtoti kultūros paveldo apskaitą</a:t>
                      </a:r>
                      <a:endParaRPr lang="lt-L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12" marR="8812" marT="8812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2400" b="0" i="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 tūkst. Eur</a:t>
                      </a:r>
                    </a:p>
                    <a:p>
                      <a:pPr lvl="0" algn="ctr">
                        <a:buNone/>
                      </a:pPr>
                      <a:endParaRPr lang="lt-LT" sz="2400" b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12" marR="8812" marT="8812" marB="0"/>
                </a:tc>
                <a:extLst>
                  <a:ext uri="{0D108BD9-81ED-4DB2-BD59-A6C34878D82A}">
                    <a16:rowId xmlns:a16="http://schemas.microsoft.com/office/drawing/2014/main" val="2414367544"/>
                  </a:ext>
                </a:extLst>
              </a:tr>
              <a:tr h="36129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lt-LT" sz="24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01.01.04.01</a:t>
                      </a:r>
                    </a:p>
                  </a:txBody>
                  <a:tcPr marL="8812" marR="8812" marT="8812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lt-LT" sz="2400" b="0" i="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Organizuoti miesto erdvinių duomenų bazės techninę priežiūrą, programinės įrangos atnaujinimą</a:t>
                      </a:r>
                      <a:endParaRPr lang="lt-L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12" marR="8812" marT="8812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2400" b="0" i="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13,3 tūkst. Eur</a:t>
                      </a:r>
                    </a:p>
                    <a:p>
                      <a:pPr lvl="0" algn="ctr">
                        <a:buNone/>
                      </a:pPr>
                      <a:endParaRPr lang="lt-LT" sz="2400" b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12" marR="8812" marT="8812" marB="0"/>
                </a:tc>
                <a:extLst>
                  <a:ext uri="{0D108BD9-81ED-4DB2-BD59-A6C34878D82A}">
                    <a16:rowId xmlns:a16="http://schemas.microsoft.com/office/drawing/2014/main" val="1601654391"/>
                  </a:ext>
                </a:extLst>
              </a:tr>
              <a:tr h="36129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lt-LT" sz="24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01.01.04.02</a:t>
                      </a:r>
                      <a:endParaRPr lang="lt-LT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12" marR="8812" marT="8812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lt-LT" sz="2400" b="0" i="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Organizuoti Šiaulių miesto savivaldybės geodezijos ir kartografijos darbus</a:t>
                      </a:r>
                      <a:endParaRPr lang="lt-L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12" marR="8812" marT="8812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2400" b="0" i="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 tūkst. Eur</a:t>
                      </a:r>
                    </a:p>
                    <a:p>
                      <a:pPr lvl="0" algn="ctr">
                        <a:buNone/>
                      </a:pPr>
                      <a:endParaRPr lang="lt-LT" sz="2400" b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12" marR="8812" marT="8812" marB="0"/>
                </a:tc>
                <a:extLst>
                  <a:ext uri="{0D108BD9-81ED-4DB2-BD59-A6C34878D82A}">
                    <a16:rowId xmlns:a16="http://schemas.microsoft.com/office/drawing/2014/main" val="219457888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9B1F36F-F842-4199-996C-A804C9346228}"/>
              </a:ext>
            </a:extLst>
          </p:cNvPr>
          <p:cNvSpPr txBox="1"/>
          <p:nvPr/>
        </p:nvSpPr>
        <p:spPr>
          <a:xfrm>
            <a:off x="4867275" y="33432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lt-LT">
              <a:cs typeface="Calibri"/>
            </a:endParaRPr>
          </a:p>
        </p:txBody>
      </p:sp>
      <p:graphicFrame>
        <p:nvGraphicFramePr>
          <p:cNvPr id="8" name="Lentelė 7">
            <a:extLst>
              <a:ext uri="{FF2B5EF4-FFF2-40B4-BE49-F238E27FC236}">
                <a16:creationId xmlns:a16="http://schemas.microsoft.com/office/drawing/2014/main" id="{EC89C8A1-0B63-4CA7-A45B-2598FE943C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766561"/>
              </p:ext>
            </p:extLst>
          </p:nvPr>
        </p:nvGraphicFramePr>
        <p:xfrm>
          <a:off x="586149" y="1681302"/>
          <a:ext cx="11301926" cy="74033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75860">
                  <a:extLst>
                    <a:ext uri="{9D8B030D-6E8A-4147-A177-3AD203B41FA5}">
                      <a16:colId xmlns:a16="http://schemas.microsoft.com/office/drawing/2014/main" val="242477116"/>
                    </a:ext>
                  </a:extLst>
                </a:gridCol>
                <a:gridCol w="7009053">
                  <a:extLst>
                    <a:ext uri="{9D8B030D-6E8A-4147-A177-3AD203B41FA5}">
                      <a16:colId xmlns:a16="http://schemas.microsoft.com/office/drawing/2014/main" val="3025291121"/>
                    </a:ext>
                  </a:extLst>
                </a:gridCol>
                <a:gridCol w="2617013">
                  <a:extLst>
                    <a:ext uri="{9D8B030D-6E8A-4147-A177-3AD203B41FA5}">
                      <a16:colId xmlns:a16="http://schemas.microsoft.com/office/drawing/2014/main" val="3152254985"/>
                    </a:ext>
                  </a:extLst>
                </a:gridCol>
              </a:tblGrid>
              <a:tr h="36129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lt-LT" sz="2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01.01.03.01</a:t>
                      </a:r>
                    </a:p>
                  </a:txBody>
                  <a:tcPr marL="8812" marR="8812" marT="8812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lt-LT" sz="2400" b="0" i="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Organizuoti kultūros paveldo tvarkybą</a:t>
                      </a:r>
                      <a:endParaRPr lang="lt-L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12" marR="8812" marT="8812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2400" b="0" i="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113,1 tūkst. Eur</a:t>
                      </a:r>
                    </a:p>
                    <a:p>
                      <a:pPr lvl="0" algn="ctr">
                        <a:buNone/>
                      </a:pPr>
                      <a:endParaRPr lang="lt-LT" sz="2400" b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12" marR="8812" marT="8812" marB="0"/>
                </a:tc>
                <a:extLst>
                  <a:ext uri="{0D108BD9-81ED-4DB2-BD59-A6C34878D82A}">
                    <a16:rowId xmlns:a16="http://schemas.microsoft.com/office/drawing/2014/main" val="2414367544"/>
                  </a:ext>
                </a:extLst>
              </a:tr>
            </a:tbl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07D931E3-BE40-4C26-A1B6-742DEBA1A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577" y="2540540"/>
            <a:ext cx="11079700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 marL="342900" indent="-342900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  <a:lvl2pPr marL="742950" indent="-28575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2pPr>
            <a:lvl3pPr marL="1143000" indent="-228600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3pPr>
            <a:lvl4pPr marL="16002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4pPr>
            <a:lvl5pPr marL="20574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Žuvininkų piliakalnio teritorijoje esančių  gelžbetonio konstrukcijų pašalinimas  </a:t>
            </a:r>
            <a:endParaRPr lang="lt-LT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66887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inis pavadinimas 1">
            <a:extLst>
              <a:ext uri="{FF2B5EF4-FFF2-40B4-BE49-F238E27FC236}">
                <a16:creationId xmlns:a16="http://schemas.microsoft.com/office/drawing/2014/main" id="{A1B576F4-F641-45F7-9982-298A5F8B961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369559" y="4711959"/>
            <a:ext cx="3126933" cy="895738"/>
          </a:xfrm>
        </p:spPr>
        <p:txBody>
          <a:bodyPr>
            <a:normAutofit/>
          </a:bodyPr>
          <a:lstStyle/>
          <a:p>
            <a:pPr algn="l"/>
            <a:endParaRPr lang="lt-LT" alt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lt-LT" altLang="lt-LT" sz="32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lt-LT" sz="3200" b="1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lt-LT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r>
              <a:rPr lang="lt-LT" altLang="lt-LT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pPr algn="l"/>
            <a:endParaRPr lang="lt-LT" altLang="lt-L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lt-LT" alt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lt-LT" alt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altLang="lt-L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lt-LT" altLang="lt-LT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lt-LT" alt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lt-LT" alt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9532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13" name="Skaidrės numerio vietos rezervavimo ženklas 1">
            <a:extLst>
              <a:ext uri="{FF2B5EF4-FFF2-40B4-BE49-F238E27FC236}">
                <a16:creationId xmlns:a16="http://schemas.microsoft.com/office/drawing/2014/main" id="{8190789F-6FA8-4924-88DD-77452D4C7B5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6pPr>
            <a:lvl7pPr marL="29718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7pPr>
            <a:lvl8pPr marL="34290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8pPr>
            <a:lvl9pPr marL="38862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898989"/>
              </a:buClr>
              <a:buFont typeface="Calibri" panose="020F0502020204030204" pitchFamily="34" charset="0"/>
              <a:buNone/>
            </a:pPr>
            <a:fld id="{587ED6D5-6495-4136-93FD-1F35BECA489B}" type="slidenum">
              <a:rPr lang="en-GB" altLang="lt-LT" sz="120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>
                  <a:srgbClr val="898989"/>
                </a:buClr>
                <a:buFont typeface="Calibri" panose="020F0502020204030204" pitchFamily="34" charset="0"/>
                <a:buNone/>
              </a:pPr>
              <a:t>34</a:t>
            </a:fld>
            <a:endParaRPr lang="en-GB" altLang="lt-LT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41362DD6-6E10-45D7-BCE8-EEE89E0B3608}"/>
              </a:ext>
            </a:extLst>
          </p:cNvPr>
          <p:cNvSpPr/>
          <p:nvPr/>
        </p:nvSpPr>
        <p:spPr>
          <a:xfrm>
            <a:off x="322503" y="530989"/>
            <a:ext cx="53174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800"/>
              </a:spcBef>
              <a:buClr>
                <a:srgbClr val="FC6417"/>
              </a:buClr>
              <a:buSzPct val="130000"/>
              <a:defRPr/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lt-LT" sz="2800" b="1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800" b="1">
                <a:latin typeface="Arial" panose="020B0604020202020204" pitchFamily="34" charset="0"/>
                <a:cs typeface="Arial" panose="020B0604020202020204" pitchFamily="34" charset="0"/>
              </a:rPr>
              <a:t>Kultūros plėtros </a:t>
            </a:r>
            <a:r>
              <a:rPr lang="en-US" sz="2800" b="1" err="1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07A7B733-77EE-4618-80D8-B2F4A36A9A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6133386"/>
              </p:ext>
            </p:extLst>
          </p:nvPr>
        </p:nvGraphicFramePr>
        <p:xfrm>
          <a:off x="781234" y="1638300"/>
          <a:ext cx="10298097" cy="4537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498891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13" name="Skaidrės numerio vietos rezervavimo ženklas 1">
            <a:extLst>
              <a:ext uri="{FF2B5EF4-FFF2-40B4-BE49-F238E27FC236}">
                <a16:creationId xmlns:a16="http://schemas.microsoft.com/office/drawing/2014/main" id="{8190789F-6FA8-4924-88DD-77452D4C7B5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6pPr>
            <a:lvl7pPr marL="29718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7pPr>
            <a:lvl8pPr marL="34290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8pPr>
            <a:lvl9pPr marL="38862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898989"/>
              </a:buClr>
              <a:buFont typeface="Calibri" panose="020F0502020204030204" pitchFamily="34" charset="0"/>
              <a:buNone/>
            </a:pPr>
            <a:fld id="{587ED6D5-6495-4136-93FD-1F35BECA489B}" type="slidenum">
              <a:rPr lang="en-GB" altLang="lt-LT" sz="120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>
                  <a:srgbClr val="898989"/>
                </a:buClr>
                <a:buFont typeface="Calibri" panose="020F0502020204030204" pitchFamily="34" charset="0"/>
                <a:buNone/>
              </a:pPr>
              <a:t>35</a:t>
            </a:fld>
            <a:endParaRPr lang="en-GB" altLang="lt-LT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41362DD6-6E10-45D7-BCE8-EEE89E0B3608}"/>
              </a:ext>
            </a:extLst>
          </p:cNvPr>
          <p:cNvSpPr/>
          <p:nvPr/>
        </p:nvSpPr>
        <p:spPr>
          <a:xfrm>
            <a:off x="322503" y="530989"/>
            <a:ext cx="53174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800"/>
              </a:spcBef>
              <a:buClr>
                <a:srgbClr val="FC6417"/>
              </a:buClr>
              <a:buSzPct val="130000"/>
              <a:defRPr/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lt-LT" sz="2800" b="1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800" b="1">
                <a:latin typeface="Arial" panose="020B0604020202020204" pitchFamily="34" charset="0"/>
                <a:cs typeface="Arial" panose="020B0604020202020204" pitchFamily="34" charset="0"/>
              </a:rPr>
              <a:t>Kultūros plėtros </a:t>
            </a:r>
            <a:r>
              <a:rPr lang="en-US" sz="2800" b="1" err="1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95C53A-1EA9-4C54-87EF-565C75641891}"/>
              </a:ext>
            </a:extLst>
          </p:cNvPr>
          <p:cNvSpPr txBox="1"/>
          <p:nvPr/>
        </p:nvSpPr>
        <p:spPr>
          <a:xfrm>
            <a:off x="411195" y="2955985"/>
            <a:ext cx="11570894" cy="27151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lt-LT" sz="24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2022 metų kultūros projektų finansavimo konkurso prioritetai:</a:t>
            </a:r>
            <a:r>
              <a:rPr lang="lt-LT" sz="2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2000"/>
              </a:lnSpc>
              <a:spcBef>
                <a:spcPts val="1800"/>
              </a:spcBef>
              <a:buSzPct val="150000"/>
              <a:buBlip>
                <a:blip r:embed="rId4"/>
              </a:buBlip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Meno sričių ir tarpinstitucinis bendradarbiavimas;</a:t>
            </a:r>
          </a:p>
          <a:p>
            <a:pPr marL="457200" indent="-457200">
              <a:lnSpc>
                <a:spcPct val="102000"/>
              </a:lnSpc>
              <a:spcBef>
                <a:spcPts val="1800"/>
              </a:spcBef>
              <a:buSzPct val="150000"/>
              <a:buBlip>
                <a:blip r:embed="rId4"/>
              </a:buBlip>
            </a:pPr>
            <a:r>
              <a:rPr lang="lt-LT" sz="2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Miesto istorinio ir kultūrinio identiteto aktualizavimas;</a:t>
            </a:r>
          </a:p>
          <a:p>
            <a:pPr marL="457200" indent="-457200">
              <a:lnSpc>
                <a:spcPct val="102000"/>
              </a:lnSpc>
              <a:spcBef>
                <a:spcPts val="1800"/>
              </a:spcBef>
              <a:buSzPct val="150000"/>
              <a:buBlip>
                <a:blip r:embed="rId4"/>
              </a:buBlip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Profesionaliojo meno ir kultūros prieinamumo visuomenei didinimas.</a:t>
            </a:r>
          </a:p>
          <a:p>
            <a:endParaRPr lang="lt-LT" sz="2800" dirty="0">
              <a:latin typeface="Times New Roman"/>
              <a:cs typeface="Calibri"/>
            </a:endParaRPr>
          </a:p>
        </p:txBody>
      </p:sp>
      <p:graphicFrame>
        <p:nvGraphicFramePr>
          <p:cNvPr id="7" name="Lentelė 3">
            <a:extLst>
              <a:ext uri="{FF2B5EF4-FFF2-40B4-BE49-F238E27FC236}">
                <a16:creationId xmlns:a16="http://schemas.microsoft.com/office/drawing/2014/main" id="{4EDE55D6-D309-42FF-A42F-26D0D15CF3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303805"/>
              </p:ext>
            </p:extLst>
          </p:nvPr>
        </p:nvGraphicFramePr>
        <p:xfrm>
          <a:off x="316301" y="1423358"/>
          <a:ext cx="11609846" cy="92321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69840">
                  <a:extLst>
                    <a:ext uri="{9D8B030D-6E8A-4147-A177-3AD203B41FA5}">
                      <a16:colId xmlns:a16="http://schemas.microsoft.com/office/drawing/2014/main" val="242477116"/>
                    </a:ext>
                  </a:extLst>
                </a:gridCol>
                <a:gridCol w="6851692">
                  <a:extLst>
                    <a:ext uri="{9D8B030D-6E8A-4147-A177-3AD203B41FA5}">
                      <a16:colId xmlns:a16="http://schemas.microsoft.com/office/drawing/2014/main" val="3025291121"/>
                    </a:ext>
                  </a:extLst>
                </a:gridCol>
                <a:gridCol w="2688314">
                  <a:extLst>
                    <a:ext uri="{9D8B030D-6E8A-4147-A177-3AD203B41FA5}">
                      <a16:colId xmlns:a16="http://schemas.microsoft.com/office/drawing/2014/main" val="3152254985"/>
                    </a:ext>
                  </a:extLst>
                </a:gridCol>
              </a:tblGrid>
              <a:tr h="361290"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r>
                        <a:rPr lang="lt-LT" sz="2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02.01.01.01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12" marR="8812" marT="8812" marB="0"/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r>
                        <a:rPr lang="lt-LT" sz="2000" b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Skatinti Šiaulių miesto kultūros ir meno įvairovę, sklaidą, prieinamumą </a:t>
                      </a:r>
                    </a:p>
                    <a:p>
                      <a:pPr marL="0" lvl="0" algn="l" defTabSz="914400" rtl="0" eaLnBrk="1" latinLnBrk="0" hangingPunct="1">
                        <a:buNone/>
                      </a:pPr>
                      <a:endParaRPr lang="lt-LT" sz="2000" b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812" marR="8812" marT="8812" marB="0"/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r>
                        <a:rPr lang="lt-LT" sz="2000" b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45,0 tūkst. Eur</a:t>
                      </a:r>
                      <a:endParaRPr lang="lt-LT" sz="2000" b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812" marR="8812" marT="8812" marB="0"/>
                </a:tc>
                <a:extLst>
                  <a:ext uri="{0D108BD9-81ED-4DB2-BD59-A6C34878D82A}">
                    <a16:rowId xmlns:a16="http://schemas.microsoft.com/office/drawing/2014/main" val="24143675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60538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13" name="Skaidrės numerio vietos rezervavimo ženklas 1">
            <a:extLst>
              <a:ext uri="{FF2B5EF4-FFF2-40B4-BE49-F238E27FC236}">
                <a16:creationId xmlns:a16="http://schemas.microsoft.com/office/drawing/2014/main" id="{8190789F-6FA8-4924-88DD-77452D4C7B5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6pPr>
            <a:lvl7pPr marL="29718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7pPr>
            <a:lvl8pPr marL="34290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8pPr>
            <a:lvl9pPr marL="38862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898989"/>
              </a:buClr>
              <a:buFont typeface="Calibri" panose="020F0502020204030204" pitchFamily="34" charset="0"/>
              <a:buNone/>
            </a:pPr>
            <a:fld id="{587ED6D5-6495-4136-93FD-1F35BECA489B}" type="slidenum">
              <a:rPr lang="en-GB" altLang="lt-LT" sz="120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>
                  <a:srgbClr val="898989"/>
                </a:buClr>
                <a:buFont typeface="Calibri" panose="020F0502020204030204" pitchFamily="34" charset="0"/>
                <a:buNone/>
              </a:pPr>
              <a:t>36</a:t>
            </a:fld>
            <a:endParaRPr lang="en-GB" altLang="lt-LT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41362DD6-6E10-45D7-BCE8-EEE89E0B3608}"/>
              </a:ext>
            </a:extLst>
          </p:cNvPr>
          <p:cNvSpPr/>
          <p:nvPr/>
        </p:nvSpPr>
        <p:spPr>
          <a:xfrm>
            <a:off x="322503" y="530989"/>
            <a:ext cx="53174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800"/>
              </a:spcBef>
              <a:buClr>
                <a:srgbClr val="FC6417"/>
              </a:buClr>
              <a:buSzPct val="130000"/>
              <a:defRPr/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lt-LT" sz="2800" b="1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800" b="1">
                <a:latin typeface="Arial" panose="020B0604020202020204" pitchFamily="34" charset="0"/>
                <a:cs typeface="Arial" panose="020B0604020202020204" pitchFamily="34" charset="0"/>
              </a:rPr>
              <a:t>Kultūros plėtros </a:t>
            </a:r>
            <a:r>
              <a:rPr lang="en-US" sz="2800" b="1" err="1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Lentelė 3">
            <a:extLst>
              <a:ext uri="{FF2B5EF4-FFF2-40B4-BE49-F238E27FC236}">
                <a16:creationId xmlns:a16="http://schemas.microsoft.com/office/drawing/2014/main" id="{F6C4D7E8-B9EF-4784-8565-3538D98032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805194"/>
              </p:ext>
            </p:extLst>
          </p:nvPr>
        </p:nvGraphicFramePr>
        <p:xfrm>
          <a:off x="316301" y="1480867"/>
          <a:ext cx="11609847" cy="59871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21519">
                  <a:extLst>
                    <a:ext uri="{9D8B030D-6E8A-4147-A177-3AD203B41FA5}">
                      <a16:colId xmlns:a16="http://schemas.microsoft.com/office/drawing/2014/main" val="242477116"/>
                    </a:ext>
                  </a:extLst>
                </a:gridCol>
                <a:gridCol w="7270102">
                  <a:extLst>
                    <a:ext uri="{9D8B030D-6E8A-4147-A177-3AD203B41FA5}">
                      <a16:colId xmlns:a16="http://schemas.microsoft.com/office/drawing/2014/main" val="3025291121"/>
                    </a:ext>
                  </a:extLst>
                </a:gridCol>
                <a:gridCol w="2618226">
                  <a:extLst>
                    <a:ext uri="{9D8B030D-6E8A-4147-A177-3AD203B41FA5}">
                      <a16:colId xmlns:a16="http://schemas.microsoft.com/office/drawing/2014/main" val="3152254985"/>
                    </a:ext>
                  </a:extLst>
                </a:gridCol>
              </a:tblGrid>
              <a:tr h="598714"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r>
                        <a:rPr lang="lt-LT" sz="2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02.01.01.02</a:t>
                      </a:r>
                    </a:p>
                  </a:txBody>
                  <a:tcPr marL="8812" marR="8812" marT="8812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2400" b="0" i="0" u="none" strike="noStrike" kern="12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Skatinti meno kūrėjus </a:t>
                      </a: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12" marR="8812" marT="8812" marB="0"/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r>
                        <a:rPr lang="lt-LT" sz="2400" b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26,2 tūkst. Eur</a:t>
                      </a:r>
                      <a:endParaRPr lang="lt-LT" sz="2400" b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812" marR="8812" marT="8812" marB="0"/>
                </a:tc>
                <a:extLst>
                  <a:ext uri="{0D108BD9-81ED-4DB2-BD59-A6C34878D82A}">
                    <a16:rowId xmlns:a16="http://schemas.microsoft.com/office/drawing/2014/main" val="241436754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A95A34C-C3EA-4C07-B72C-631F6C26B29F}"/>
              </a:ext>
            </a:extLst>
          </p:cNvPr>
          <p:cNvSpPr txBox="1"/>
          <p:nvPr/>
        </p:nvSpPr>
        <p:spPr>
          <a:xfrm>
            <a:off x="324932" y="2294627"/>
            <a:ext cx="11642780" cy="341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 algn="just">
              <a:buSzPct val="150000"/>
              <a:buBlip>
                <a:blip r:embed="rId4"/>
              </a:buBlip>
            </a:pPr>
            <a:r>
              <a:rPr lang="lt-LT" sz="2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Kultūros ir meno premijos: 4 premijos po 3,5 tūkst. eurų, iš viso – 14,0 tūkst. Eur;</a:t>
            </a:r>
          </a:p>
          <a:p>
            <a:pPr algn="just">
              <a:buSzPct val="150000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SzPct val="150000"/>
              <a:buBlip>
                <a:blip r:embed="rId4"/>
              </a:buBlip>
            </a:pPr>
            <a:r>
              <a:rPr lang="lt-LT" sz="2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Jaunojo menininko stipendijos: 4 stipendijos po 1,8 tūkst. eurų, iš viso - 7,2 tūkst. Eur;</a:t>
            </a:r>
          </a:p>
          <a:p>
            <a:pPr algn="just">
              <a:buSzPct val="150000"/>
            </a:pP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SzPct val="150000"/>
              <a:buBlip>
                <a:blip r:embed="rId4"/>
              </a:buBlip>
            </a:pPr>
            <a:r>
              <a:rPr lang="lt-LT" sz="2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Premija už geriausią kultūrinės edukacijos projektą: 1 premija – 2,0 tūkst. Eur;</a:t>
            </a:r>
          </a:p>
          <a:p>
            <a:pPr algn="just">
              <a:buSzPct val="150000"/>
            </a:pP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SzPct val="150000"/>
              <a:buBlip>
                <a:blip r:embed="rId4"/>
              </a:buBlip>
            </a:pPr>
            <a:r>
              <a:rPr lang="lt-LT" sz="2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Premijos Valstybinio Šiaulių dramos teatro kūrybiniams darbuotojams: 2 premijos po 1,5 tūkst. eurų, iš viso – 3,0 tūkst. Eur.</a:t>
            </a: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7737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13" name="Skaidrės numerio vietos rezervavimo ženklas 1">
            <a:extLst>
              <a:ext uri="{FF2B5EF4-FFF2-40B4-BE49-F238E27FC236}">
                <a16:creationId xmlns:a16="http://schemas.microsoft.com/office/drawing/2014/main" id="{8190789F-6FA8-4924-88DD-77452D4C7B5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6pPr>
            <a:lvl7pPr marL="29718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7pPr>
            <a:lvl8pPr marL="34290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8pPr>
            <a:lvl9pPr marL="38862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898989"/>
              </a:buClr>
              <a:buFont typeface="Calibri" panose="020F0502020204030204" pitchFamily="34" charset="0"/>
              <a:buNone/>
            </a:pPr>
            <a:fld id="{587ED6D5-6495-4136-93FD-1F35BECA489B}" type="slidenum">
              <a:rPr lang="en-GB" altLang="lt-LT" sz="120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>
                  <a:srgbClr val="898989"/>
                </a:buClr>
                <a:buFont typeface="Calibri" panose="020F0502020204030204" pitchFamily="34" charset="0"/>
                <a:buNone/>
              </a:pPr>
              <a:t>37</a:t>
            </a:fld>
            <a:endParaRPr lang="en-GB" altLang="lt-LT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41362DD6-6E10-45D7-BCE8-EEE89E0B3608}"/>
              </a:ext>
            </a:extLst>
          </p:cNvPr>
          <p:cNvSpPr/>
          <p:nvPr/>
        </p:nvSpPr>
        <p:spPr>
          <a:xfrm>
            <a:off x="322503" y="530989"/>
            <a:ext cx="53174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800"/>
              </a:spcBef>
              <a:buClr>
                <a:srgbClr val="FC6417"/>
              </a:buClr>
              <a:buSzPct val="130000"/>
              <a:defRPr/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lt-LT" sz="2800" b="1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800" b="1">
                <a:latin typeface="Arial" panose="020B0604020202020204" pitchFamily="34" charset="0"/>
                <a:cs typeface="Arial" panose="020B0604020202020204" pitchFamily="34" charset="0"/>
              </a:rPr>
              <a:t>Kultūros plėtros </a:t>
            </a:r>
            <a:r>
              <a:rPr lang="en-US" sz="2800" b="1" err="1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Lentelė 3">
            <a:extLst>
              <a:ext uri="{FF2B5EF4-FFF2-40B4-BE49-F238E27FC236}">
                <a16:creationId xmlns:a16="http://schemas.microsoft.com/office/drawing/2014/main" id="{F6C4D7E8-B9EF-4784-8565-3538D98032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441982"/>
              </p:ext>
            </p:extLst>
          </p:nvPr>
        </p:nvGraphicFramePr>
        <p:xfrm>
          <a:off x="316301" y="1480867"/>
          <a:ext cx="11609846" cy="11202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21519">
                  <a:extLst>
                    <a:ext uri="{9D8B030D-6E8A-4147-A177-3AD203B41FA5}">
                      <a16:colId xmlns:a16="http://schemas.microsoft.com/office/drawing/2014/main" val="242477116"/>
                    </a:ext>
                  </a:extLst>
                </a:gridCol>
                <a:gridCol w="7680649">
                  <a:extLst>
                    <a:ext uri="{9D8B030D-6E8A-4147-A177-3AD203B41FA5}">
                      <a16:colId xmlns:a16="http://schemas.microsoft.com/office/drawing/2014/main" val="3025291121"/>
                    </a:ext>
                  </a:extLst>
                </a:gridCol>
                <a:gridCol w="2207678">
                  <a:extLst>
                    <a:ext uri="{9D8B030D-6E8A-4147-A177-3AD203B41FA5}">
                      <a16:colId xmlns:a16="http://schemas.microsoft.com/office/drawing/2014/main" val="3152254985"/>
                    </a:ext>
                  </a:extLst>
                </a:gridCol>
              </a:tblGrid>
              <a:tr h="1120290"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r>
                        <a:rPr lang="lt-LT" sz="2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02.01.01.10</a:t>
                      </a:r>
                    </a:p>
                  </a:txBody>
                  <a:tcPr marL="8812" marR="8812" marT="8812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2200" b="0" i="0" u="none" strike="noStrike" kern="12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Užtikrinti reprezentacinių Šiaulių miesto festivalių tęstinumą, jų ilgalaikiškumą, dalinį finansavimą, skatinti naujų idėjų, raiškos formų atsiradimą ir raidą</a:t>
                      </a:r>
                      <a:endParaRPr lang="en-US" sz="2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12" marR="8812" marT="8812" marB="0"/>
                </a:tc>
                <a:tc>
                  <a:txBody>
                    <a:bodyPr/>
                    <a:lstStyle/>
                    <a:p>
                      <a:pPr marL="0" lvl="0" algn="l" rtl="0" eaLnBrk="1" latinLnBrk="0" hangingPunct="1">
                        <a:buNone/>
                      </a:pPr>
                      <a:r>
                        <a:rPr lang="lt-LT" sz="2200" b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250,0  tūkst. Eur</a:t>
                      </a:r>
                      <a:endParaRPr lang="lt-LT" sz="2200" b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812" marR="8812" marT="8812" marB="0"/>
                </a:tc>
                <a:extLst>
                  <a:ext uri="{0D108BD9-81ED-4DB2-BD59-A6C34878D82A}">
                    <a16:rowId xmlns:a16="http://schemas.microsoft.com/office/drawing/2014/main" val="241436754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F48FC89-3A51-455A-909A-D24A1237624C}"/>
              </a:ext>
            </a:extLst>
          </p:cNvPr>
          <p:cNvSpPr txBox="1"/>
          <p:nvPr/>
        </p:nvSpPr>
        <p:spPr>
          <a:xfrm>
            <a:off x="368061" y="3746739"/>
            <a:ext cx="1157089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lt-LT" sz="2400" b="1">
              <a:latin typeface="Arial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C5CD26-F2D8-4EE6-9263-67551FDD9A23}"/>
              </a:ext>
            </a:extLst>
          </p:cNvPr>
          <p:cNvSpPr txBox="1"/>
          <p:nvPr/>
        </p:nvSpPr>
        <p:spPr>
          <a:xfrm>
            <a:off x="335776" y="3111261"/>
            <a:ext cx="11570896" cy="24929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 algn="just">
              <a:buSzPct val="150000"/>
              <a:buBlip>
                <a:blip r:embed="rId4"/>
              </a:buBlip>
            </a:pPr>
            <a:r>
              <a:rPr lang="lt-LT" sz="2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Tarptautinis festivalis </a:t>
            </a:r>
            <a:r>
              <a:rPr lang="lt-LT" sz="26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„</a:t>
            </a:r>
            <a:r>
              <a:rPr lang="lt-LT" sz="2600" b="1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Resurrexit</a:t>
            </a:r>
            <a:r>
              <a:rPr lang="lt-LT" sz="26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“ </a:t>
            </a:r>
            <a:r>
              <a:rPr lang="lt-LT" sz="2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(</a:t>
            </a:r>
            <a:r>
              <a:rPr lang="lt-LT" sz="26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org</a:t>
            </a:r>
            <a:r>
              <a:rPr lang="lt-LT" sz="2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 k. į. Šiaulių valstybinis kamerinis choras „Polifonija“, vyks </a:t>
            </a:r>
            <a:r>
              <a:rPr lang="lt-LT" sz="26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2022-2023</a:t>
            </a:r>
            <a:r>
              <a:rPr lang="lt-LT" sz="2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m.);</a:t>
            </a:r>
          </a:p>
          <a:p>
            <a:pPr marL="342900" indent="-342900" algn="just">
              <a:buSzPct val="150000"/>
              <a:buBlip>
                <a:blip r:embed="rId4"/>
              </a:buBlip>
            </a:pPr>
            <a:r>
              <a:rPr lang="lt-LT" sz="2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Lietuvos, Latvijos ir Estijos kaimo muzikantų ir </a:t>
            </a:r>
            <a:r>
              <a:rPr lang="lt-LT" sz="26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kapelijų</a:t>
            </a:r>
            <a:r>
              <a:rPr lang="lt-LT" sz="2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festivalis </a:t>
            </a:r>
            <a:r>
              <a:rPr lang="lt-LT" sz="26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„Ant </a:t>
            </a:r>
            <a:r>
              <a:rPr lang="lt-LT" sz="2600" b="1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rubežiaus</a:t>
            </a:r>
            <a:r>
              <a:rPr lang="lt-LT" sz="26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“ </a:t>
            </a:r>
            <a:r>
              <a:rPr lang="lt-LT" sz="2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(</a:t>
            </a:r>
            <a:r>
              <a:rPr lang="lt-LT" sz="26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org</a:t>
            </a:r>
            <a:r>
              <a:rPr lang="lt-LT" sz="2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 asociacija „Ant </a:t>
            </a:r>
            <a:r>
              <a:rPr lang="lt-LT" sz="26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rubežiaus</a:t>
            </a:r>
            <a:r>
              <a:rPr lang="lt-LT" sz="2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“, </a:t>
            </a:r>
            <a:r>
              <a:rPr lang="lt-LT" sz="26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vyks 2022 m.</a:t>
            </a:r>
            <a:r>
              <a:rPr lang="lt-LT" sz="2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);</a:t>
            </a:r>
            <a:endParaRPr lang="lt-L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SzPct val="150000"/>
              <a:buBlip>
                <a:blip r:embed="rId4"/>
              </a:buBlip>
            </a:pPr>
            <a:r>
              <a:rPr lang="lt-LT" sz="2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Tarptautinis bigbendų festivalis </a:t>
            </a:r>
            <a:r>
              <a:rPr lang="lt-LT" sz="26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„Big </a:t>
            </a:r>
            <a:r>
              <a:rPr lang="lt-LT" sz="2600" b="1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Band</a:t>
            </a:r>
            <a:r>
              <a:rPr lang="lt-LT" sz="26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lt-LT" sz="2600" b="1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Festival</a:t>
            </a:r>
            <a:r>
              <a:rPr lang="lt-LT" sz="26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Šiauliai</a:t>
            </a:r>
            <a:r>
              <a:rPr lang="lt-LT" sz="2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“ (</a:t>
            </a:r>
            <a:r>
              <a:rPr lang="lt-LT" sz="26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org</a:t>
            </a:r>
            <a:r>
              <a:rPr lang="lt-LT" sz="2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 Šiaulių miesto koncertinė įstaiga „Saulė“, vyks </a:t>
            </a:r>
            <a:r>
              <a:rPr lang="lt-LT" sz="26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2022-2023</a:t>
            </a:r>
            <a:r>
              <a:rPr lang="lt-LT" sz="2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m.);</a:t>
            </a:r>
            <a:endParaRPr lang="lt-LT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5620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13" name="Skaidrės numerio vietos rezervavimo ženklas 1">
            <a:extLst>
              <a:ext uri="{FF2B5EF4-FFF2-40B4-BE49-F238E27FC236}">
                <a16:creationId xmlns:a16="http://schemas.microsoft.com/office/drawing/2014/main" id="{8190789F-6FA8-4924-88DD-77452D4C7B52}"/>
              </a:ext>
            </a:extLst>
          </p:cNvPr>
          <p:cNvSpPr txBox="1">
            <a:spLocks/>
          </p:cNvSpPr>
          <p:nvPr/>
        </p:nvSpPr>
        <p:spPr>
          <a:xfrm>
            <a:off x="4049120" y="6333121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6pPr>
            <a:lvl7pPr marL="29718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7pPr>
            <a:lvl8pPr marL="34290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8pPr>
            <a:lvl9pPr marL="38862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898989"/>
              </a:buClr>
              <a:buFont typeface="Calibri" panose="020F0502020204030204" pitchFamily="34" charset="0"/>
              <a:buNone/>
            </a:pPr>
            <a:fld id="{587ED6D5-6495-4136-93FD-1F35BECA489B}" type="slidenum">
              <a:rPr lang="en-GB" altLang="lt-LT" sz="120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>
                  <a:srgbClr val="898989"/>
                </a:buClr>
                <a:buFont typeface="Calibri" panose="020F0502020204030204" pitchFamily="34" charset="0"/>
                <a:buNone/>
              </a:pPr>
              <a:t>38</a:t>
            </a:fld>
            <a:endParaRPr lang="en-GB" altLang="lt-LT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41362DD6-6E10-45D7-BCE8-EEE89E0B3608}"/>
              </a:ext>
            </a:extLst>
          </p:cNvPr>
          <p:cNvSpPr/>
          <p:nvPr/>
        </p:nvSpPr>
        <p:spPr>
          <a:xfrm>
            <a:off x="322503" y="530989"/>
            <a:ext cx="53174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800"/>
              </a:spcBef>
              <a:buClr>
                <a:srgbClr val="FC6417"/>
              </a:buClr>
              <a:buSzPct val="130000"/>
              <a:defRPr/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lt-LT" sz="2800" b="1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800" b="1">
                <a:latin typeface="Arial" panose="020B0604020202020204" pitchFamily="34" charset="0"/>
                <a:cs typeface="Arial" panose="020B0604020202020204" pitchFamily="34" charset="0"/>
              </a:rPr>
              <a:t>Kultūros plėtros </a:t>
            </a:r>
            <a:r>
              <a:rPr lang="en-US" sz="2800" b="1" err="1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48FC89-3A51-455A-909A-D24A1237624C}"/>
              </a:ext>
            </a:extLst>
          </p:cNvPr>
          <p:cNvSpPr txBox="1"/>
          <p:nvPr/>
        </p:nvSpPr>
        <p:spPr>
          <a:xfrm>
            <a:off x="368061" y="3746739"/>
            <a:ext cx="1157089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lt-LT" sz="2400" b="1">
              <a:latin typeface="Arial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C5CD26-F2D8-4EE6-9263-67551FDD9A23}"/>
              </a:ext>
            </a:extLst>
          </p:cNvPr>
          <p:cNvSpPr txBox="1"/>
          <p:nvPr/>
        </p:nvSpPr>
        <p:spPr>
          <a:xfrm>
            <a:off x="368061" y="1675265"/>
            <a:ext cx="11642783" cy="36933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 algn="just">
              <a:buSzPct val="150000"/>
              <a:buBlip>
                <a:blip r:embed="rId4"/>
              </a:buBlip>
            </a:pPr>
            <a:r>
              <a:rPr lang="lt-LT" sz="2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Tarptautinis </a:t>
            </a:r>
            <a:r>
              <a:rPr lang="lt-LT" sz="26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Chaimo Frenkelio vilos vasaros festivalis </a:t>
            </a:r>
            <a:r>
              <a:rPr lang="lt-LT" sz="2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(</a:t>
            </a:r>
            <a:r>
              <a:rPr lang="lt-LT" sz="26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org</a:t>
            </a:r>
            <a:r>
              <a:rPr lang="lt-LT" sz="2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 Šiaulių „Aušros“ muziejus, vyks </a:t>
            </a:r>
            <a:r>
              <a:rPr lang="lt-LT" sz="26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2022-2023</a:t>
            </a:r>
            <a:r>
              <a:rPr lang="lt-LT" sz="2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m.);</a:t>
            </a:r>
            <a:endParaRPr lang="lt-L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SzPct val="150000"/>
              <a:buBlip>
                <a:blip r:embed="rId4"/>
              </a:buBlip>
            </a:pPr>
            <a:r>
              <a:rPr lang="lt-LT" sz="2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Tarptautinis folkloro konkursas-festivalis </a:t>
            </a:r>
            <a:r>
              <a:rPr lang="lt-LT" sz="26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„Saulės žiedas“ </a:t>
            </a:r>
            <a:r>
              <a:rPr lang="lt-LT" sz="2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(</a:t>
            </a:r>
            <a:r>
              <a:rPr lang="lt-LT" sz="26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org</a:t>
            </a:r>
            <a:r>
              <a:rPr lang="lt-LT" sz="2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 asociacija „Baltų centras“, vyks </a:t>
            </a:r>
            <a:r>
              <a:rPr lang="lt-LT" sz="26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2023 </a:t>
            </a:r>
            <a:r>
              <a:rPr lang="lt-LT" sz="2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m</a:t>
            </a:r>
            <a:r>
              <a:rPr lang="lt-LT" sz="26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</a:t>
            </a:r>
            <a:r>
              <a:rPr lang="lt-LT" sz="2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);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SzPct val="150000"/>
              <a:buBlip>
                <a:blip r:embed="rId4"/>
              </a:buBlip>
            </a:pPr>
            <a:r>
              <a:rPr lang="lt-LT" sz="2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Festivalis </a:t>
            </a:r>
            <a:r>
              <a:rPr lang="lt-LT" sz="26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„Šiaulių </a:t>
            </a:r>
            <a:r>
              <a:rPr lang="lt-LT" sz="2600" b="1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Monmartro</a:t>
            </a:r>
            <a:r>
              <a:rPr lang="lt-LT" sz="26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Respublika</a:t>
            </a:r>
            <a:r>
              <a:rPr lang="lt-LT" sz="2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“ (</a:t>
            </a:r>
            <a:r>
              <a:rPr lang="lt-LT" sz="26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org</a:t>
            </a:r>
            <a:r>
              <a:rPr lang="lt-LT" sz="2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 Šiaulių m. kultūros centras „Laiptų galerija“ vyks </a:t>
            </a:r>
            <a:r>
              <a:rPr lang="lt-LT" sz="26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2022-2023 </a:t>
            </a:r>
            <a:r>
              <a:rPr lang="lt-LT" sz="2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m. );</a:t>
            </a:r>
            <a:endParaRPr lang="lt-L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SzPct val="150000"/>
              <a:buBlip>
                <a:blip r:embed="rId4"/>
              </a:buBlip>
            </a:pPr>
            <a:r>
              <a:rPr lang="lt-LT" sz="2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Festivalis </a:t>
            </a:r>
            <a:r>
              <a:rPr lang="lt-LT" sz="26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„Šiaulių kultūros naktys“ </a:t>
            </a:r>
            <a:r>
              <a:rPr lang="lt-LT" sz="2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(</a:t>
            </a:r>
            <a:r>
              <a:rPr lang="lt-LT" sz="26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org</a:t>
            </a:r>
            <a:r>
              <a:rPr lang="lt-LT" sz="2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 asociacija „Remigijaus akcija“);</a:t>
            </a:r>
            <a:endParaRPr lang="lt-L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SzPct val="150000"/>
              <a:buBlip>
                <a:blip r:embed="rId4"/>
              </a:buBlip>
            </a:pPr>
            <a:r>
              <a:rPr lang="lt-LT" sz="2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Šiuolaikinio meno ir mados festivalis </a:t>
            </a:r>
            <a:r>
              <a:rPr lang="lt-LT" sz="26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„Virus“ </a:t>
            </a:r>
            <a:r>
              <a:rPr lang="lt-LT" sz="2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(</a:t>
            </a:r>
            <a:r>
              <a:rPr lang="lt-LT" sz="26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org</a:t>
            </a:r>
            <a:r>
              <a:rPr lang="lt-LT" sz="2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 Šiaulių dailės galerija, vyks </a:t>
            </a:r>
            <a:r>
              <a:rPr lang="lt-LT" sz="26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2022-2023</a:t>
            </a:r>
            <a:r>
              <a:rPr lang="lt-LT" sz="2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m.).</a:t>
            </a:r>
            <a:endParaRPr lang="lt-LT" sz="2600" dirty="0">
              <a:latin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43976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13" name="Skaidrės numerio vietos rezervavimo ženklas 1">
            <a:extLst>
              <a:ext uri="{FF2B5EF4-FFF2-40B4-BE49-F238E27FC236}">
                <a16:creationId xmlns:a16="http://schemas.microsoft.com/office/drawing/2014/main" id="{8190789F-6FA8-4924-88DD-77452D4C7B5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6pPr>
            <a:lvl7pPr marL="29718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7pPr>
            <a:lvl8pPr marL="34290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8pPr>
            <a:lvl9pPr marL="38862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898989"/>
              </a:buClr>
              <a:buFont typeface="Calibri" panose="020F0502020204030204" pitchFamily="34" charset="0"/>
              <a:buNone/>
            </a:pPr>
            <a:fld id="{587ED6D5-6495-4136-93FD-1F35BECA489B}" type="slidenum">
              <a:rPr lang="en-GB" altLang="lt-LT" sz="120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>
                  <a:srgbClr val="898989"/>
                </a:buClr>
                <a:buFont typeface="Calibri" panose="020F0502020204030204" pitchFamily="34" charset="0"/>
                <a:buNone/>
              </a:pPr>
              <a:t>39</a:t>
            </a:fld>
            <a:endParaRPr lang="en-GB" altLang="lt-LT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41362DD6-6E10-45D7-BCE8-EEE89E0B3608}"/>
              </a:ext>
            </a:extLst>
          </p:cNvPr>
          <p:cNvSpPr/>
          <p:nvPr/>
        </p:nvSpPr>
        <p:spPr>
          <a:xfrm>
            <a:off x="322503" y="530989"/>
            <a:ext cx="53174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800"/>
              </a:spcBef>
              <a:buClr>
                <a:srgbClr val="FC6417"/>
              </a:buClr>
              <a:buSzPct val="130000"/>
              <a:defRPr/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lt-LT" sz="2800" b="1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800" b="1">
                <a:latin typeface="Arial" panose="020B0604020202020204" pitchFamily="34" charset="0"/>
                <a:cs typeface="Arial" panose="020B0604020202020204" pitchFamily="34" charset="0"/>
              </a:rPr>
              <a:t>Kultūros plėtros </a:t>
            </a:r>
            <a:r>
              <a:rPr lang="en-US" sz="2800" b="1" err="1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Lentelė 3">
            <a:extLst>
              <a:ext uri="{FF2B5EF4-FFF2-40B4-BE49-F238E27FC236}">
                <a16:creationId xmlns:a16="http://schemas.microsoft.com/office/drawing/2014/main" id="{F6C4D7E8-B9EF-4784-8565-3538D98032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545295"/>
              </p:ext>
            </p:extLst>
          </p:nvPr>
        </p:nvGraphicFramePr>
        <p:xfrm>
          <a:off x="316301" y="1480867"/>
          <a:ext cx="11609845" cy="141980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21519">
                  <a:extLst>
                    <a:ext uri="{9D8B030D-6E8A-4147-A177-3AD203B41FA5}">
                      <a16:colId xmlns:a16="http://schemas.microsoft.com/office/drawing/2014/main" val="242477116"/>
                    </a:ext>
                  </a:extLst>
                </a:gridCol>
                <a:gridCol w="7363632">
                  <a:extLst>
                    <a:ext uri="{9D8B030D-6E8A-4147-A177-3AD203B41FA5}">
                      <a16:colId xmlns:a16="http://schemas.microsoft.com/office/drawing/2014/main" val="3025291121"/>
                    </a:ext>
                  </a:extLst>
                </a:gridCol>
                <a:gridCol w="2524694">
                  <a:extLst>
                    <a:ext uri="{9D8B030D-6E8A-4147-A177-3AD203B41FA5}">
                      <a16:colId xmlns:a16="http://schemas.microsoft.com/office/drawing/2014/main" val="3152254985"/>
                    </a:ext>
                  </a:extLst>
                </a:gridCol>
              </a:tblGrid>
              <a:tr h="1419808"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r>
                        <a:rPr lang="lt-LT" sz="2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02.01.01.11</a:t>
                      </a:r>
                    </a:p>
                  </a:txBody>
                  <a:tcPr marL="8812" marR="8812" marT="8812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2200" b="0" i="0" u="none" strike="noStrike" kern="12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Koordinuoti valstybinių švenčių, atmintinų datų paminėjimą, svarbių renginių, plenerų organizavimą, puoselėti tautines tradicijas</a:t>
                      </a:r>
                      <a:endParaRPr lang="en-US" sz="2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12" marR="8812" marT="8812" marB="0"/>
                </a:tc>
                <a:tc>
                  <a:txBody>
                    <a:bodyPr/>
                    <a:lstStyle/>
                    <a:p>
                      <a:pPr marL="0" lvl="0" algn="l" rtl="0">
                        <a:buNone/>
                      </a:pPr>
                      <a:r>
                        <a:rPr lang="lt-LT" sz="2200" b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294,5 tūkst. Eur</a:t>
                      </a:r>
                      <a:endParaRPr lang="lt-LT" sz="2200" b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812" marR="8812" marT="8812" marB="0"/>
                </a:tc>
                <a:extLst>
                  <a:ext uri="{0D108BD9-81ED-4DB2-BD59-A6C34878D82A}">
                    <a16:rowId xmlns:a16="http://schemas.microsoft.com/office/drawing/2014/main" val="241436754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F48FC89-3A51-455A-909A-D24A1237624C}"/>
              </a:ext>
            </a:extLst>
          </p:cNvPr>
          <p:cNvSpPr txBox="1"/>
          <p:nvPr/>
        </p:nvSpPr>
        <p:spPr>
          <a:xfrm>
            <a:off x="368061" y="3746739"/>
            <a:ext cx="1157089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lt-LT" sz="2400" b="1">
              <a:latin typeface="Arial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C5CD26-F2D8-4EE6-9263-67551FDD9A23}"/>
              </a:ext>
            </a:extLst>
          </p:cNvPr>
          <p:cNvSpPr txBox="1"/>
          <p:nvPr/>
        </p:nvSpPr>
        <p:spPr>
          <a:xfrm>
            <a:off x="324929" y="3142892"/>
            <a:ext cx="11642783" cy="2923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 algn="just">
              <a:buSzPct val="150000"/>
              <a:buBlip>
                <a:blip r:embed="rId4"/>
              </a:buBlip>
            </a:pPr>
            <a:r>
              <a:rPr lang="lt-LT" sz="26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Valstybinių ir kalendorinių švenčių, atmintinų </a:t>
            </a:r>
            <a:r>
              <a:rPr lang="lt-LT" sz="2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dienų paminėjimo renginiams miesto viešosiose erdvėse ir šiuos renginius organizuojančiose įstaigose – </a:t>
            </a:r>
            <a:r>
              <a:rPr lang="lt-LT" sz="26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234,0 tūkst. Eur</a:t>
            </a:r>
            <a:endParaRPr lang="lt-LT" sz="26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457200" indent="-457200" algn="just">
              <a:buSzPct val="150000"/>
              <a:buBlip>
                <a:blip r:embed="rId4"/>
              </a:buBlip>
            </a:pPr>
            <a:r>
              <a:rPr lang="lt-LT" sz="26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Tolygios kultūrinės raidos programos projektų </a:t>
            </a:r>
            <a:r>
              <a:rPr lang="lt-LT" sz="2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ir projektų, gavusių dalinį finansavimą iš Lietuvos kultūros tarybos, Lietuvos Respublikos kultūros ministerijos konkursinių programų kofinansavimui, kultūros paslaugų įsigijimui – </a:t>
            </a:r>
            <a:r>
              <a:rPr lang="lt-LT" sz="26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60,5 tūkst. Eur</a:t>
            </a:r>
            <a:endParaRPr lang="lt-LT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027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BBF9C500-6B55-4C70-9966-0945467FE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688" y="1234909"/>
            <a:ext cx="10777195" cy="4449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  <a:lvl2pPr marL="742950" indent="-28575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2pPr>
            <a:lvl3pPr marL="1143000" indent="-228600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3pPr>
            <a:lvl4pPr marL="16002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4pPr>
            <a:lvl5pPr marL="20574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 marL="0" indent="0" algn="r">
              <a:spcBef>
                <a:spcPts val="1800"/>
              </a:spcBef>
              <a:buClr>
                <a:srgbClr val="FC6417"/>
              </a:buClr>
              <a:buSzPct val="130000"/>
              <a:buNone/>
              <a:defRPr/>
            </a:pPr>
            <a:r>
              <a:rPr lang="lt-LT" sz="2400" b="1" dirty="0">
                <a:solidFill>
                  <a:srgbClr val="FEF0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</a:t>
            </a:r>
            <a:endParaRPr lang="en-GB" sz="2400" b="1" dirty="0">
              <a:solidFill>
                <a:srgbClr val="FEF0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tačiakampis 15">
            <a:extLst>
              <a:ext uri="{FF2B5EF4-FFF2-40B4-BE49-F238E27FC236}">
                <a16:creationId xmlns:a16="http://schemas.microsoft.com/office/drawing/2014/main" id="{A048F5C8-332D-42A7-87F3-3C447EC8FCC8}"/>
              </a:ext>
            </a:extLst>
          </p:cNvPr>
          <p:cNvSpPr/>
          <p:nvPr/>
        </p:nvSpPr>
        <p:spPr>
          <a:xfrm>
            <a:off x="306865" y="579573"/>
            <a:ext cx="3701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C6417"/>
              </a:buClr>
              <a:buSzPct val="130000"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2022 met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ų p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rioritetai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urinio vietos rezervavimo ženklas 8">
            <a:extLst>
              <a:ext uri="{FF2B5EF4-FFF2-40B4-BE49-F238E27FC236}">
                <a16:creationId xmlns:a16="http://schemas.microsoft.com/office/drawing/2014/main" id="{19BB2DEF-7757-4939-916D-C3980EF25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4241"/>
            <a:ext cx="10515600" cy="467418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lt-LT" sz="2000" b="1" dirty="0">
                <a:latin typeface="Arial" panose="020B0604020202020204" pitchFamily="34" charset="0"/>
                <a:cs typeface="Arial" panose="020B0604020202020204" pitchFamily="34" charset="0"/>
              </a:rPr>
              <a:t>Komunalinių atliekų infrastruktūros plėtra;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lt-LT" sz="2000" b="1" dirty="0">
                <a:latin typeface="Arial" panose="020B0604020202020204" pitchFamily="34" charset="0"/>
                <a:cs typeface="Arial" panose="020B0604020202020204" pitchFamily="34" charset="0"/>
              </a:rPr>
              <a:t>Šiaulių laisvosios ekonominės zonos infrastruktūros vystymas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lt-L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lt-LT" sz="2000" b="1" dirty="0">
                <a:latin typeface="Arial" panose="020B0604020202020204" pitchFamily="34" charset="0"/>
                <a:cs typeface="Arial" panose="020B0604020202020204" pitchFamily="34" charset="0"/>
              </a:rPr>
              <a:t>Viešojo susisiekimo infrastruktūros, siekiant pagerinti sąlygas verslo plėtrai, įrengimas;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lt-L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ėkyvos</a:t>
            </a:r>
            <a:r>
              <a:rPr lang="lt-LT" sz="2000" b="1" dirty="0">
                <a:latin typeface="Arial" panose="020B0604020202020204" pitchFamily="34" charset="0"/>
                <a:cs typeface="Arial" panose="020B0604020202020204" pitchFamily="34" charset="0"/>
              </a:rPr>
              <a:t> progimnazijos pastato rekonstrukcija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 algn="r">
              <a:buNone/>
            </a:pPr>
            <a:r>
              <a:rPr lang="lt-LT" sz="2000" b="1" dirty="0">
                <a:latin typeface="Arial" panose="020B0604020202020204" pitchFamily="34" charset="0"/>
                <a:cs typeface="Arial" panose="020B0604020202020204" pitchFamily="34" charset="0"/>
              </a:rPr>
              <a:t>Socialinio būsto fondo plėtra Šiaulių miesto savivaldybėje;</a:t>
            </a:r>
          </a:p>
          <a:p>
            <a:pPr marL="0" indent="0" algn="r">
              <a:buNone/>
            </a:pPr>
            <a:r>
              <a:rPr lang="lt-LT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Dainų pėsčiųjų tako įrengimas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2996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13" name="Skaidrės numerio vietos rezervavimo ženklas 1">
            <a:extLst>
              <a:ext uri="{FF2B5EF4-FFF2-40B4-BE49-F238E27FC236}">
                <a16:creationId xmlns:a16="http://schemas.microsoft.com/office/drawing/2014/main" id="{8190789F-6FA8-4924-88DD-77452D4C7B5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6pPr>
            <a:lvl7pPr marL="29718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7pPr>
            <a:lvl8pPr marL="34290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8pPr>
            <a:lvl9pPr marL="38862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898989"/>
              </a:buClr>
              <a:buFont typeface="Calibri" panose="020F0502020204030204" pitchFamily="34" charset="0"/>
              <a:buNone/>
            </a:pPr>
            <a:fld id="{587ED6D5-6495-4136-93FD-1F35BECA489B}" type="slidenum">
              <a:rPr lang="en-GB" altLang="lt-LT" sz="120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>
                  <a:srgbClr val="898989"/>
                </a:buClr>
                <a:buFont typeface="Calibri" panose="020F0502020204030204" pitchFamily="34" charset="0"/>
                <a:buNone/>
              </a:pPr>
              <a:t>40</a:t>
            </a:fld>
            <a:endParaRPr lang="en-GB" altLang="lt-LT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41362DD6-6E10-45D7-BCE8-EEE89E0B3608}"/>
              </a:ext>
            </a:extLst>
          </p:cNvPr>
          <p:cNvSpPr/>
          <p:nvPr/>
        </p:nvSpPr>
        <p:spPr>
          <a:xfrm>
            <a:off x="322503" y="530989"/>
            <a:ext cx="53174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800"/>
              </a:spcBef>
              <a:buClr>
                <a:srgbClr val="FC6417"/>
              </a:buClr>
              <a:buSzPct val="130000"/>
              <a:defRPr/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lt-LT" sz="2800" b="1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800" b="1">
                <a:latin typeface="Arial" panose="020B0604020202020204" pitchFamily="34" charset="0"/>
                <a:cs typeface="Arial" panose="020B0604020202020204" pitchFamily="34" charset="0"/>
              </a:rPr>
              <a:t>Kultūros plėtros </a:t>
            </a:r>
            <a:r>
              <a:rPr lang="en-US" sz="2800" b="1" err="1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Lentelė 3">
            <a:extLst>
              <a:ext uri="{FF2B5EF4-FFF2-40B4-BE49-F238E27FC236}">
                <a16:creationId xmlns:a16="http://schemas.microsoft.com/office/drawing/2014/main" id="{F6C4D7E8-B9EF-4784-8565-3538D98032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982174"/>
              </p:ext>
            </p:extLst>
          </p:nvPr>
        </p:nvGraphicFramePr>
        <p:xfrm>
          <a:off x="316301" y="1365848"/>
          <a:ext cx="11609841" cy="66713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61930">
                  <a:extLst>
                    <a:ext uri="{9D8B030D-6E8A-4147-A177-3AD203B41FA5}">
                      <a16:colId xmlns:a16="http://schemas.microsoft.com/office/drawing/2014/main" val="242477116"/>
                    </a:ext>
                  </a:extLst>
                </a:gridCol>
                <a:gridCol w="7305466">
                  <a:extLst>
                    <a:ext uri="{9D8B030D-6E8A-4147-A177-3AD203B41FA5}">
                      <a16:colId xmlns:a16="http://schemas.microsoft.com/office/drawing/2014/main" val="3025291121"/>
                    </a:ext>
                  </a:extLst>
                </a:gridCol>
                <a:gridCol w="2542445">
                  <a:extLst>
                    <a:ext uri="{9D8B030D-6E8A-4147-A177-3AD203B41FA5}">
                      <a16:colId xmlns:a16="http://schemas.microsoft.com/office/drawing/2014/main" val="3152254985"/>
                    </a:ext>
                  </a:extLst>
                </a:gridCol>
              </a:tblGrid>
              <a:tr h="667138"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r>
                        <a:rPr lang="lt-LT" sz="2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02.01.04.01</a:t>
                      </a:r>
                    </a:p>
                  </a:txBody>
                  <a:tcPr marL="8812" marR="8812" marT="8812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2200" b="0" i="0" u="none" strike="noStrike" kern="12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Užtikrinti kultūros įstaigų veiklą</a:t>
                      </a:r>
                      <a:endParaRPr lang="en-US" sz="2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12" marR="8812" marT="8812" marB="0"/>
                </a:tc>
                <a:tc>
                  <a:txBody>
                    <a:bodyPr/>
                    <a:lstStyle/>
                    <a:p>
                      <a:pPr marL="0" lvl="0" algn="l" rtl="0">
                        <a:buNone/>
                      </a:pPr>
                      <a:r>
                        <a:rPr lang="lt-LT" sz="2200" b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lang="lt-LT" sz="2200" b="0" i="0" u="none" strike="noStrike" kern="12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4 806,3</a:t>
                      </a:r>
                      <a:r>
                        <a:rPr lang="lt-LT" sz="2200" b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tūkst. Eur </a:t>
                      </a:r>
                      <a:endParaRPr lang="lt-LT" sz="2200" b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812" marR="8812" marT="8812" marB="0"/>
                </a:tc>
                <a:extLst>
                  <a:ext uri="{0D108BD9-81ED-4DB2-BD59-A6C34878D82A}">
                    <a16:rowId xmlns:a16="http://schemas.microsoft.com/office/drawing/2014/main" val="241436754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A95A34C-C3EA-4C07-B72C-631F6C26B29F}"/>
              </a:ext>
            </a:extLst>
          </p:cNvPr>
          <p:cNvSpPr txBox="1"/>
          <p:nvPr/>
        </p:nvSpPr>
        <p:spPr>
          <a:xfrm>
            <a:off x="468706" y="3142891"/>
            <a:ext cx="1164278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lt-LT" sz="3200">
              <a:latin typeface="Times New Roman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48FC89-3A51-455A-909A-D24A1237624C}"/>
              </a:ext>
            </a:extLst>
          </p:cNvPr>
          <p:cNvSpPr txBox="1"/>
          <p:nvPr/>
        </p:nvSpPr>
        <p:spPr>
          <a:xfrm>
            <a:off x="368061" y="3746739"/>
            <a:ext cx="1157089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lt-LT" sz="2400" b="1">
              <a:latin typeface="Arial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C5CD26-F2D8-4EE6-9263-67551FDD9A23}"/>
              </a:ext>
            </a:extLst>
          </p:cNvPr>
          <p:cNvSpPr txBox="1"/>
          <p:nvPr/>
        </p:nvSpPr>
        <p:spPr>
          <a:xfrm>
            <a:off x="324928" y="2195185"/>
            <a:ext cx="11614029" cy="37856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buSzPct val="150000"/>
            </a:pPr>
            <a:r>
              <a:rPr lang="lt-LT" sz="2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Kultūros įstaigų ir TIC </a:t>
            </a:r>
            <a:r>
              <a:rPr lang="lt-LT" sz="24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veiklai užtikrinti:</a:t>
            </a:r>
          </a:p>
          <a:p>
            <a:pPr marL="342900" indent="-342900" algn="just">
              <a:buSzPct val="150000"/>
              <a:buBlip>
                <a:blip r:embed="rId4"/>
              </a:buBlip>
            </a:pPr>
            <a:r>
              <a:rPr lang="lt-LT" sz="24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4 285,2 </a:t>
            </a:r>
            <a:r>
              <a:rPr lang="lt-LT" sz="2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tūkst. Eur Savivaldybės biudžeto lėšos;</a:t>
            </a:r>
          </a:p>
          <a:p>
            <a:pPr marL="342900" indent="-342900" algn="just">
              <a:buSzPct val="150000"/>
              <a:buBlip>
                <a:blip r:embed="rId4"/>
              </a:buBlip>
            </a:pPr>
            <a:r>
              <a:rPr lang="lt-LT" sz="24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181,1 </a:t>
            </a:r>
            <a:r>
              <a:rPr lang="lt-LT" sz="2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tūkst. Eur </a:t>
            </a:r>
            <a:r>
              <a:rPr lang="lt-LT" sz="24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pajamų už teikiamas</a:t>
            </a:r>
            <a:r>
              <a:rPr lang="lt-LT" sz="2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atlygintinas paslaugas; </a:t>
            </a:r>
          </a:p>
          <a:p>
            <a:pPr marL="342900" indent="-342900" algn="just">
              <a:buSzPct val="150000"/>
              <a:buBlip>
                <a:blip r:embed="rId4"/>
              </a:buBlip>
            </a:pPr>
            <a:r>
              <a:rPr lang="lt-LT" sz="24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340,0</a:t>
            </a:r>
            <a:r>
              <a:rPr lang="lt-LT" sz="2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tūkst. Eur planuojama gauti iš kitų šaltinių (VB, ES, KT (parama, labdara);</a:t>
            </a: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SzPct val="150000"/>
              <a:buBlip>
                <a:blip r:embed="rId4"/>
              </a:buBlip>
            </a:pPr>
            <a:endParaRPr lang="lt-LT" sz="24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342900" indent="-342900" algn="just">
              <a:buSzPct val="150000"/>
              <a:buBlip>
                <a:blip r:embed="rId4"/>
              </a:buBlip>
            </a:pPr>
            <a:r>
              <a:rPr lang="lt-LT" sz="2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Kultūros įstaigų ir TIC priemonėms ir projektams vykdyti – </a:t>
            </a:r>
            <a:r>
              <a:rPr lang="lt-LT" sz="24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95,5 </a:t>
            </a:r>
            <a:r>
              <a:rPr lang="lt-LT" sz="2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tūkst. Eur ;</a:t>
            </a: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SzPct val="150000"/>
              <a:buBlip>
                <a:blip r:embed="rId4"/>
              </a:buBlip>
            </a:pPr>
            <a:r>
              <a:rPr lang="lt-LT" sz="2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2022 m. numatyta </a:t>
            </a:r>
            <a:r>
              <a:rPr lang="lt-LT" sz="24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234,0</a:t>
            </a:r>
            <a:r>
              <a:rPr lang="lt-LT" sz="2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tūkst. Eur kultūros įstaigų </a:t>
            </a:r>
            <a:r>
              <a:rPr lang="lt-LT" sz="24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kultūros ir meno darbuotojų darbo užmokesčiui</a:t>
            </a:r>
            <a:r>
              <a:rPr lang="lt-LT" sz="2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didinti;</a:t>
            </a:r>
          </a:p>
          <a:p>
            <a:pPr marL="342900" indent="-342900" algn="just">
              <a:buSzPct val="150000"/>
              <a:buBlip>
                <a:blip r:embed="rId4"/>
              </a:buBlip>
            </a:pPr>
            <a:r>
              <a:rPr lang="lt-LT" sz="2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Kultūros ir meno darbuotojų </a:t>
            </a:r>
            <a:r>
              <a:rPr lang="lt-LT" sz="24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darbo užmokestis padidės </a:t>
            </a:r>
            <a:r>
              <a:rPr lang="lt-LT" sz="2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vidutiniškai </a:t>
            </a:r>
            <a:r>
              <a:rPr lang="lt-LT" sz="24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67,9 </a:t>
            </a:r>
            <a:r>
              <a:rPr lang="lt-LT" sz="2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Eur „į rankas“.</a:t>
            </a: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4725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13" name="Skaidrės numerio vietos rezervavimo ženklas 1">
            <a:extLst>
              <a:ext uri="{FF2B5EF4-FFF2-40B4-BE49-F238E27FC236}">
                <a16:creationId xmlns:a16="http://schemas.microsoft.com/office/drawing/2014/main" id="{8190789F-6FA8-4924-88DD-77452D4C7B5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6pPr>
            <a:lvl7pPr marL="29718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7pPr>
            <a:lvl8pPr marL="34290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8pPr>
            <a:lvl9pPr marL="38862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898989"/>
              </a:buClr>
              <a:buFont typeface="Calibri" panose="020F0502020204030204" pitchFamily="34" charset="0"/>
              <a:buNone/>
            </a:pPr>
            <a:fld id="{587ED6D5-6495-4136-93FD-1F35BECA489B}" type="slidenum">
              <a:rPr lang="en-GB" altLang="lt-LT" sz="120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>
                  <a:srgbClr val="898989"/>
                </a:buClr>
                <a:buFont typeface="Calibri" panose="020F0502020204030204" pitchFamily="34" charset="0"/>
                <a:buNone/>
              </a:pPr>
              <a:t>41</a:t>
            </a:fld>
            <a:endParaRPr lang="en-GB" altLang="lt-LT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41362DD6-6E10-45D7-BCE8-EEE89E0B3608}"/>
              </a:ext>
            </a:extLst>
          </p:cNvPr>
          <p:cNvSpPr/>
          <p:nvPr/>
        </p:nvSpPr>
        <p:spPr>
          <a:xfrm>
            <a:off x="322503" y="530989"/>
            <a:ext cx="53174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800"/>
              </a:spcBef>
              <a:buClr>
                <a:srgbClr val="FC6417"/>
              </a:buClr>
              <a:buSzPct val="130000"/>
              <a:defRPr/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lt-LT" sz="2800" b="1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800" b="1">
                <a:latin typeface="Arial" panose="020B0604020202020204" pitchFamily="34" charset="0"/>
                <a:cs typeface="Arial" panose="020B0604020202020204" pitchFamily="34" charset="0"/>
              </a:rPr>
              <a:t>Kultūros plėtros </a:t>
            </a:r>
            <a:r>
              <a:rPr lang="en-US" sz="2800" b="1" err="1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Lentelė 3">
            <a:extLst>
              <a:ext uri="{FF2B5EF4-FFF2-40B4-BE49-F238E27FC236}">
                <a16:creationId xmlns:a16="http://schemas.microsoft.com/office/drawing/2014/main" id="{A5C53EFD-6479-4F68-98C1-5D5FA6E615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125511"/>
              </p:ext>
            </p:extLst>
          </p:nvPr>
        </p:nvGraphicFramePr>
        <p:xfrm>
          <a:off x="291082" y="1528649"/>
          <a:ext cx="11609835" cy="120857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61930">
                  <a:extLst>
                    <a:ext uri="{9D8B030D-6E8A-4147-A177-3AD203B41FA5}">
                      <a16:colId xmlns:a16="http://schemas.microsoft.com/office/drawing/2014/main" val="242477116"/>
                    </a:ext>
                  </a:extLst>
                </a:gridCol>
                <a:gridCol w="7241908">
                  <a:extLst>
                    <a:ext uri="{9D8B030D-6E8A-4147-A177-3AD203B41FA5}">
                      <a16:colId xmlns:a16="http://schemas.microsoft.com/office/drawing/2014/main" val="3025291121"/>
                    </a:ext>
                  </a:extLst>
                </a:gridCol>
                <a:gridCol w="2605997">
                  <a:extLst>
                    <a:ext uri="{9D8B030D-6E8A-4147-A177-3AD203B41FA5}">
                      <a16:colId xmlns:a16="http://schemas.microsoft.com/office/drawing/2014/main" val="3152254985"/>
                    </a:ext>
                  </a:extLst>
                </a:gridCol>
              </a:tblGrid>
              <a:tr h="1208578"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r>
                        <a:rPr lang="lt-LT" sz="2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02.01.04.09.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12" marR="8812" marT="8812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2200" b="0" i="0" u="none" strike="noStrike" kern="12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Atnaujinti (modernizuoti) </a:t>
                      </a:r>
                      <a:r>
                        <a:rPr lang="lt-LT" sz="2200" b="1" i="0" u="none" strike="noStrike" kern="12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Šiaulių miesto koncertinę įstaigą „Saulė“ </a:t>
                      </a:r>
                      <a:r>
                        <a:rPr lang="lt-LT" sz="2200" b="0" i="0" u="none" strike="noStrike" kern="12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(Tilžės g. 140), rekonstruoti pastatą ir pastatyti priestatą (</a:t>
                      </a:r>
                      <a:r>
                        <a:rPr lang="lt-LT" sz="2200" b="1" i="1" u="none" strike="noStrike" kern="12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</a:t>
                      </a:r>
                      <a:r>
                        <a:rPr lang="lt-LT" sz="2200" b="0" i="1" u="none" strike="noStrike" kern="12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m.</a:t>
                      </a:r>
                      <a:r>
                        <a:rPr lang="lt-LT" sz="2200" b="0" i="0" u="none" strike="noStrike" kern="12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12" marR="8812" marT="8812" marB="0"/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lt-LT" sz="2200" b="1" i="0" u="none" strike="noStrike" kern="12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2 633,1</a:t>
                      </a:r>
                      <a:r>
                        <a:rPr lang="lt-LT" sz="2200" b="1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lang="lt-LT" sz="2200" b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tūkst. Eur</a:t>
                      </a:r>
                      <a:endParaRPr lang="lt-LT" sz="2200" b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812" marR="8812" marT="8812" marB="0"/>
                </a:tc>
                <a:extLst>
                  <a:ext uri="{0D108BD9-81ED-4DB2-BD59-A6C34878D82A}">
                    <a16:rowId xmlns:a16="http://schemas.microsoft.com/office/drawing/2014/main" val="2414367544"/>
                  </a:ext>
                </a:extLst>
              </a:tr>
            </a:tbl>
          </a:graphicData>
        </a:graphic>
      </p:graphicFrame>
      <p:graphicFrame>
        <p:nvGraphicFramePr>
          <p:cNvPr id="14" name="Lentelė 3">
            <a:extLst>
              <a:ext uri="{FF2B5EF4-FFF2-40B4-BE49-F238E27FC236}">
                <a16:creationId xmlns:a16="http://schemas.microsoft.com/office/drawing/2014/main" id="{C36BB2D1-8DA2-4FE3-A426-19794F9DCB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443487"/>
              </p:ext>
            </p:extLst>
          </p:nvPr>
        </p:nvGraphicFramePr>
        <p:xfrm>
          <a:off x="322503" y="3142927"/>
          <a:ext cx="11609835" cy="120857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61930">
                  <a:extLst>
                    <a:ext uri="{9D8B030D-6E8A-4147-A177-3AD203B41FA5}">
                      <a16:colId xmlns:a16="http://schemas.microsoft.com/office/drawing/2014/main" val="242477116"/>
                    </a:ext>
                  </a:extLst>
                </a:gridCol>
                <a:gridCol w="7241908">
                  <a:extLst>
                    <a:ext uri="{9D8B030D-6E8A-4147-A177-3AD203B41FA5}">
                      <a16:colId xmlns:a16="http://schemas.microsoft.com/office/drawing/2014/main" val="3025291121"/>
                    </a:ext>
                  </a:extLst>
                </a:gridCol>
                <a:gridCol w="2605997">
                  <a:extLst>
                    <a:ext uri="{9D8B030D-6E8A-4147-A177-3AD203B41FA5}">
                      <a16:colId xmlns:a16="http://schemas.microsoft.com/office/drawing/2014/main" val="3152254985"/>
                    </a:ext>
                  </a:extLst>
                </a:gridCol>
              </a:tblGrid>
              <a:tr h="1208578"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r>
                        <a:rPr lang="lt-LT" sz="2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02.01.04.11.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12" marR="8812" marT="8812" marB="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2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Atnaujinti (modernizuoti) </a:t>
                      </a:r>
                      <a:r>
                        <a:rPr lang="lt-LT" sz="2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Šiaulių dailės galerijos </a:t>
                      </a:r>
                      <a:r>
                        <a:rPr lang="lt-LT" sz="2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pastatą (Vilniaus g. 245) (</a:t>
                      </a:r>
                      <a:r>
                        <a:rPr lang="lt-LT" sz="22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r>
                        <a:rPr lang="lt-LT" sz="2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m.</a:t>
                      </a:r>
                      <a:r>
                        <a:rPr lang="lt-LT" sz="2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lt-LT" sz="2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12" marR="8812" marT="8812" marB="0"/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lt-LT" sz="2200" b="1" i="0" u="none" strike="noStrike" kern="12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267,8 </a:t>
                      </a:r>
                      <a:r>
                        <a:rPr lang="lt-LT" sz="2200" b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tūkst. Eur</a:t>
                      </a:r>
                      <a:endParaRPr lang="lt-LT" sz="2200" b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812" marR="8812" marT="8812" marB="0"/>
                </a:tc>
                <a:extLst>
                  <a:ext uri="{0D108BD9-81ED-4DB2-BD59-A6C34878D82A}">
                    <a16:rowId xmlns:a16="http://schemas.microsoft.com/office/drawing/2014/main" val="24143675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46744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13" name="Skaidrės numerio vietos rezervavimo ženklas 1">
            <a:extLst>
              <a:ext uri="{FF2B5EF4-FFF2-40B4-BE49-F238E27FC236}">
                <a16:creationId xmlns:a16="http://schemas.microsoft.com/office/drawing/2014/main" id="{8190789F-6FA8-4924-88DD-77452D4C7B5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6pPr>
            <a:lvl7pPr marL="29718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7pPr>
            <a:lvl8pPr marL="34290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8pPr>
            <a:lvl9pPr marL="38862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898989"/>
              </a:buClr>
              <a:buFont typeface="Calibri" panose="020F0502020204030204" pitchFamily="34" charset="0"/>
              <a:buNone/>
            </a:pPr>
            <a:fld id="{587ED6D5-6495-4136-93FD-1F35BECA489B}" type="slidenum">
              <a:rPr lang="en-GB" altLang="lt-LT" sz="120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>
                  <a:srgbClr val="898989"/>
                </a:buClr>
                <a:buFont typeface="Calibri" panose="020F0502020204030204" pitchFamily="34" charset="0"/>
                <a:buNone/>
              </a:pPr>
              <a:t>42</a:t>
            </a:fld>
            <a:endParaRPr lang="en-GB" altLang="lt-LT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41362DD6-6E10-45D7-BCE8-EEE89E0B3608}"/>
              </a:ext>
            </a:extLst>
          </p:cNvPr>
          <p:cNvSpPr/>
          <p:nvPr/>
        </p:nvSpPr>
        <p:spPr>
          <a:xfrm>
            <a:off x="322503" y="530989"/>
            <a:ext cx="53174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800"/>
              </a:spcBef>
              <a:buClr>
                <a:srgbClr val="FC6417"/>
              </a:buClr>
              <a:buSzPct val="130000"/>
              <a:defRPr/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lt-LT" sz="2800" b="1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800" b="1">
                <a:latin typeface="Arial" panose="020B0604020202020204" pitchFamily="34" charset="0"/>
                <a:cs typeface="Arial" panose="020B0604020202020204" pitchFamily="34" charset="0"/>
              </a:rPr>
              <a:t>Kultūros plėtros </a:t>
            </a:r>
            <a:r>
              <a:rPr lang="en-US" sz="2800" b="1" err="1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48FC89-3A51-455A-909A-D24A1237624C}"/>
              </a:ext>
            </a:extLst>
          </p:cNvPr>
          <p:cNvSpPr txBox="1"/>
          <p:nvPr/>
        </p:nvSpPr>
        <p:spPr>
          <a:xfrm>
            <a:off x="368061" y="3746739"/>
            <a:ext cx="1157089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lt-LT" sz="2400" b="1">
              <a:latin typeface="Arial"/>
              <a:cs typeface="Calibri"/>
            </a:endParaRPr>
          </a:p>
        </p:txBody>
      </p:sp>
      <p:graphicFrame>
        <p:nvGraphicFramePr>
          <p:cNvPr id="11" name="Lentelė 3">
            <a:extLst>
              <a:ext uri="{FF2B5EF4-FFF2-40B4-BE49-F238E27FC236}">
                <a16:creationId xmlns:a16="http://schemas.microsoft.com/office/drawing/2014/main" id="{E2AE0757-FEBA-41CD-8807-D2E4C7F7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949695"/>
              </p:ext>
            </p:extLst>
          </p:nvPr>
        </p:nvGraphicFramePr>
        <p:xfrm>
          <a:off x="368061" y="1511058"/>
          <a:ext cx="11609832" cy="101465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27718">
                  <a:extLst>
                    <a:ext uri="{9D8B030D-6E8A-4147-A177-3AD203B41FA5}">
                      <a16:colId xmlns:a16="http://schemas.microsoft.com/office/drawing/2014/main" val="242477116"/>
                    </a:ext>
                  </a:extLst>
                </a:gridCol>
                <a:gridCol w="7039343">
                  <a:extLst>
                    <a:ext uri="{9D8B030D-6E8A-4147-A177-3AD203B41FA5}">
                      <a16:colId xmlns:a16="http://schemas.microsoft.com/office/drawing/2014/main" val="3025291121"/>
                    </a:ext>
                  </a:extLst>
                </a:gridCol>
                <a:gridCol w="2842771">
                  <a:extLst>
                    <a:ext uri="{9D8B030D-6E8A-4147-A177-3AD203B41FA5}">
                      <a16:colId xmlns:a16="http://schemas.microsoft.com/office/drawing/2014/main" val="3152254985"/>
                    </a:ext>
                  </a:extLst>
                </a:gridCol>
              </a:tblGrid>
              <a:tr h="667138"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r>
                        <a:rPr lang="lt-LT" sz="2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02.01.01.12.</a:t>
                      </a:r>
                    </a:p>
                  </a:txBody>
                  <a:tcPr marL="8812" marR="8812" marT="8812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2200" b="0" i="0" u="none" strike="noStrike" kern="12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Atlikti Šiaulių kultūros centro </a:t>
                      </a:r>
                      <a:r>
                        <a:rPr lang="lt-LT" sz="2200" b="1" i="0" u="none" strike="noStrike" kern="12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Rėkyvos kultūros nam</a:t>
                      </a:r>
                      <a:r>
                        <a:rPr lang="lt-LT" sz="2200" b="0" i="0" u="none" strike="noStrike" kern="12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ų fasado ir vidaus patalpų remontą (</a:t>
                      </a:r>
                      <a:r>
                        <a:rPr lang="lt-LT" sz="2200" b="1" i="1" u="none" strike="noStrike" kern="12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lt-LT" sz="2200" b="0" i="1" u="none" strike="noStrike" kern="12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m.</a:t>
                      </a:r>
                      <a:r>
                        <a:rPr lang="lt-LT" sz="2200" b="0" i="0" u="none" strike="noStrike" kern="12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lt-LT" sz="2200" b="0" i="0" u="none" strike="noStrike" kern="1200" noProof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12" marR="8812" marT="8812" marB="0"/>
                </a:tc>
                <a:tc>
                  <a:txBody>
                    <a:bodyPr/>
                    <a:lstStyle/>
                    <a:p>
                      <a:pPr marL="0" lvl="0" algn="l" rtl="0">
                        <a:buNone/>
                      </a:pPr>
                      <a:r>
                        <a:rPr lang="lt-LT" sz="2200" b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lang="lt-LT" sz="2200" b="1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r>
                        <a:rPr lang="lt-LT" sz="2200" b="1" i="0" u="none" strike="noStrike" kern="12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00,0</a:t>
                      </a:r>
                      <a:r>
                        <a:rPr lang="lt-LT" sz="2200" b="1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lang="lt-LT" sz="2200" b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tūkst. Eur (276,3 </a:t>
                      </a:r>
                      <a:r>
                        <a:rPr lang="lt-LT" sz="22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lt-LT" sz="2200" b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SB; 74,7 – VB; 249,0 </a:t>
                      </a:r>
                      <a:r>
                        <a:rPr lang="lt-LT" sz="22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lt-LT" sz="2200" b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SP)</a:t>
                      </a:r>
                      <a:endParaRPr lang="lt-LT" sz="2200" b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812" marR="8812" marT="8812" marB="0"/>
                </a:tc>
                <a:extLst>
                  <a:ext uri="{0D108BD9-81ED-4DB2-BD59-A6C34878D82A}">
                    <a16:rowId xmlns:a16="http://schemas.microsoft.com/office/drawing/2014/main" val="2414367544"/>
                  </a:ext>
                </a:extLst>
              </a:tr>
            </a:tbl>
          </a:graphicData>
        </a:graphic>
      </p:graphicFrame>
      <p:graphicFrame>
        <p:nvGraphicFramePr>
          <p:cNvPr id="14" name="Lentelė 3">
            <a:extLst>
              <a:ext uri="{FF2B5EF4-FFF2-40B4-BE49-F238E27FC236}">
                <a16:creationId xmlns:a16="http://schemas.microsoft.com/office/drawing/2014/main" id="{EC6416E0-DB1A-4025-8931-FE1DC1607A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296828"/>
              </p:ext>
            </p:extLst>
          </p:nvPr>
        </p:nvGraphicFramePr>
        <p:xfrm>
          <a:off x="368059" y="2897004"/>
          <a:ext cx="11609834" cy="134993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27718">
                  <a:extLst>
                    <a:ext uri="{9D8B030D-6E8A-4147-A177-3AD203B41FA5}">
                      <a16:colId xmlns:a16="http://schemas.microsoft.com/office/drawing/2014/main" val="242477116"/>
                    </a:ext>
                  </a:extLst>
                </a:gridCol>
                <a:gridCol w="7065978">
                  <a:extLst>
                    <a:ext uri="{9D8B030D-6E8A-4147-A177-3AD203B41FA5}">
                      <a16:colId xmlns:a16="http://schemas.microsoft.com/office/drawing/2014/main" val="3025291121"/>
                    </a:ext>
                  </a:extLst>
                </a:gridCol>
                <a:gridCol w="2816138">
                  <a:extLst>
                    <a:ext uri="{9D8B030D-6E8A-4147-A177-3AD203B41FA5}">
                      <a16:colId xmlns:a16="http://schemas.microsoft.com/office/drawing/2014/main" val="3152254985"/>
                    </a:ext>
                  </a:extLst>
                </a:gridCol>
              </a:tblGrid>
              <a:tr h="667138"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r>
                        <a:rPr lang="lt-LT" sz="2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02.01.01.10.</a:t>
                      </a:r>
                    </a:p>
                  </a:txBody>
                  <a:tcPr marL="8812" marR="8812" marT="8812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2200" b="0" i="0" u="none" strike="noStrike" kern="12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Atlikti Šiaulių miesto kultūros centro </a:t>
                      </a:r>
                      <a:r>
                        <a:rPr lang="lt-LT" sz="2200" b="1" i="0" u="none" strike="noStrike" kern="12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„Laiptų galerija“ senojo pastato (P. </a:t>
                      </a:r>
                      <a:r>
                        <a:rPr lang="lt-LT" sz="2200" b="1" i="0" u="none" strike="noStrike" kern="1200" noProof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Bugailiškio</a:t>
                      </a:r>
                      <a:r>
                        <a:rPr lang="lt-LT" sz="2200" b="1" i="0" u="none" strike="noStrike" kern="12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namas</a:t>
                      </a:r>
                      <a:r>
                        <a:rPr lang="lt-LT" sz="2200" b="0" i="0" u="none" strike="noStrike" kern="12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Žemaitės g. 83) tvarkomuosius statybos darbus (</a:t>
                      </a:r>
                      <a:r>
                        <a:rPr lang="lt-LT" sz="2200" b="1" i="1" u="none" strike="noStrike" kern="12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r>
                        <a:rPr lang="lt-LT" sz="2200" b="0" i="1" u="none" strike="noStrike" kern="12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m.</a:t>
                      </a:r>
                      <a:r>
                        <a:rPr lang="lt-LT" sz="2200" b="0" i="0" u="none" strike="noStrike" kern="12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12" marR="8812" marT="8812" marB="0"/>
                </a:tc>
                <a:tc>
                  <a:txBody>
                    <a:bodyPr/>
                    <a:lstStyle/>
                    <a:p>
                      <a:pPr marL="0" lvl="0" algn="l" rtl="0">
                        <a:buNone/>
                      </a:pPr>
                      <a:r>
                        <a:rPr lang="lt-LT" sz="2200" b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lang="lt-LT" sz="2200" b="1" i="0" u="none" strike="noStrike" kern="12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700,0</a:t>
                      </a:r>
                      <a:r>
                        <a:rPr lang="lt-LT" sz="2200" b="1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lang="lt-LT" sz="2200" b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tūkst. Eur (238,0 </a:t>
                      </a:r>
                      <a:r>
                        <a:rPr lang="lt-LT" sz="22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lt-LT" sz="2200" b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SB; 106,6 – VB; 355,4 </a:t>
                      </a:r>
                      <a:r>
                        <a:rPr lang="lt-LT" sz="22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lt-LT" sz="2200" b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SP)</a:t>
                      </a:r>
                      <a:endParaRPr lang="lt-LT" sz="2200" b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812" marR="8812" marT="8812" marB="0"/>
                </a:tc>
                <a:extLst>
                  <a:ext uri="{0D108BD9-81ED-4DB2-BD59-A6C34878D82A}">
                    <a16:rowId xmlns:a16="http://schemas.microsoft.com/office/drawing/2014/main" val="24143675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26855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13" name="Skaidrės numerio vietos rezervavimo ženklas 1">
            <a:extLst>
              <a:ext uri="{FF2B5EF4-FFF2-40B4-BE49-F238E27FC236}">
                <a16:creationId xmlns:a16="http://schemas.microsoft.com/office/drawing/2014/main" id="{8190789F-6FA8-4924-88DD-77452D4C7B5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6pPr>
            <a:lvl7pPr marL="29718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7pPr>
            <a:lvl8pPr marL="34290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8pPr>
            <a:lvl9pPr marL="38862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898989"/>
              </a:buClr>
              <a:buFont typeface="Calibri" panose="020F0502020204030204" pitchFamily="34" charset="0"/>
              <a:buNone/>
            </a:pPr>
            <a:fld id="{587ED6D5-6495-4136-93FD-1F35BECA489B}" type="slidenum">
              <a:rPr lang="en-GB" altLang="lt-LT" sz="120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>
                  <a:srgbClr val="898989"/>
                </a:buClr>
                <a:buFont typeface="Calibri" panose="020F0502020204030204" pitchFamily="34" charset="0"/>
                <a:buNone/>
              </a:pPr>
              <a:t>43</a:t>
            </a:fld>
            <a:endParaRPr lang="en-GB" altLang="lt-LT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41362DD6-6E10-45D7-BCE8-EEE89E0B3608}"/>
              </a:ext>
            </a:extLst>
          </p:cNvPr>
          <p:cNvSpPr/>
          <p:nvPr/>
        </p:nvSpPr>
        <p:spPr>
          <a:xfrm>
            <a:off x="322503" y="530989"/>
            <a:ext cx="53174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800"/>
              </a:spcBef>
              <a:buClr>
                <a:srgbClr val="FC6417"/>
              </a:buClr>
              <a:buSzPct val="130000"/>
              <a:defRPr/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lt-LT" sz="2800" b="1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800" b="1">
                <a:latin typeface="Arial" panose="020B0604020202020204" pitchFamily="34" charset="0"/>
                <a:cs typeface="Arial" panose="020B0604020202020204" pitchFamily="34" charset="0"/>
              </a:rPr>
              <a:t>Kultūros plėtros </a:t>
            </a:r>
            <a:r>
              <a:rPr lang="en-US" sz="2800" b="1" err="1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Lentelė 3">
            <a:extLst>
              <a:ext uri="{FF2B5EF4-FFF2-40B4-BE49-F238E27FC236}">
                <a16:creationId xmlns:a16="http://schemas.microsoft.com/office/drawing/2014/main" id="{F6C4D7E8-B9EF-4784-8565-3538D98032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050970"/>
              </p:ext>
            </p:extLst>
          </p:nvPr>
        </p:nvGraphicFramePr>
        <p:xfrm>
          <a:off x="215660" y="1480867"/>
          <a:ext cx="11712463" cy="52697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64566">
                  <a:extLst>
                    <a:ext uri="{9D8B030D-6E8A-4147-A177-3AD203B41FA5}">
                      <a16:colId xmlns:a16="http://schemas.microsoft.com/office/drawing/2014/main" val="242477116"/>
                    </a:ext>
                  </a:extLst>
                </a:gridCol>
                <a:gridCol w="6791130">
                  <a:extLst>
                    <a:ext uri="{9D8B030D-6E8A-4147-A177-3AD203B41FA5}">
                      <a16:colId xmlns:a16="http://schemas.microsoft.com/office/drawing/2014/main" val="3025291121"/>
                    </a:ext>
                  </a:extLst>
                </a:gridCol>
                <a:gridCol w="3056767">
                  <a:extLst>
                    <a:ext uri="{9D8B030D-6E8A-4147-A177-3AD203B41FA5}">
                      <a16:colId xmlns:a16="http://schemas.microsoft.com/office/drawing/2014/main" val="3152254985"/>
                    </a:ext>
                  </a:extLst>
                </a:gridCol>
              </a:tblGrid>
              <a:tr h="526979"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r>
                        <a:rPr lang="lt-LT" sz="2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02.02.02.</a:t>
                      </a:r>
                    </a:p>
                  </a:txBody>
                  <a:tcPr marL="8812" marR="8812" marT="8812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2200" b="0" i="0" u="none" strike="noStrike" kern="12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Vystyti Šiaulių miesto turizmo sektorių</a:t>
                      </a:r>
                    </a:p>
                  </a:txBody>
                  <a:tcPr marL="8812" marR="8812" marT="8812" marB="0"/>
                </a:tc>
                <a:tc>
                  <a:txBody>
                    <a:bodyPr/>
                    <a:lstStyle/>
                    <a:p>
                      <a:pPr marL="0" lvl="0" algn="l" rtl="0">
                        <a:buNone/>
                      </a:pPr>
                      <a:r>
                        <a:rPr lang="lt-LT" sz="2200" b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314,4 tūkst. Eur </a:t>
                      </a:r>
                      <a:endParaRPr lang="lt-LT" sz="2200" b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812" marR="8812" marT="8812" marB="0"/>
                </a:tc>
                <a:extLst>
                  <a:ext uri="{0D108BD9-81ED-4DB2-BD59-A6C34878D82A}">
                    <a16:rowId xmlns:a16="http://schemas.microsoft.com/office/drawing/2014/main" val="241436754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A95A34C-C3EA-4C07-B72C-631F6C26B29F}"/>
              </a:ext>
            </a:extLst>
          </p:cNvPr>
          <p:cNvSpPr txBox="1"/>
          <p:nvPr/>
        </p:nvSpPr>
        <p:spPr>
          <a:xfrm>
            <a:off x="468706" y="3142891"/>
            <a:ext cx="1164278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lt-LT" sz="3200">
              <a:latin typeface="Times New Roman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48FC89-3A51-455A-909A-D24A1237624C}"/>
              </a:ext>
            </a:extLst>
          </p:cNvPr>
          <p:cNvSpPr txBox="1"/>
          <p:nvPr/>
        </p:nvSpPr>
        <p:spPr>
          <a:xfrm>
            <a:off x="368061" y="3746739"/>
            <a:ext cx="1157089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lt-LT" sz="2400" b="1">
              <a:latin typeface="Arial"/>
              <a:cs typeface="Calibri"/>
            </a:endParaRPr>
          </a:p>
        </p:txBody>
      </p:sp>
      <p:graphicFrame>
        <p:nvGraphicFramePr>
          <p:cNvPr id="9" name="Lentelė 3">
            <a:extLst>
              <a:ext uri="{FF2B5EF4-FFF2-40B4-BE49-F238E27FC236}">
                <a16:creationId xmlns:a16="http://schemas.microsoft.com/office/drawing/2014/main" id="{A5C53EFD-6479-4F68-98C1-5D5FA6E615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97449"/>
              </p:ext>
            </p:extLst>
          </p:nvPr>
        </p:nvGraphicFramePr>
        <p:xfrm>
          <a:off x="244415" y="2127847"/>
          <a:ext cx="11661145" cy="121453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69717">
                  <a:extLst>
                    <a:ext uri="{9D8B030D-6E8A-4147-A177-3AD203B41FA5}">
                      <a16:colId xmlns:a16="http://schemas.microsoft.com/office/drawing/2014/main" val="242477116"/>
                    </a:ext>
                  </a:extLst>
                </a:gridCol>
                <a:gridCol w="6825342">
                  <a:extLst>
                    <a:ext uri="{9D8B030D-6E8A-4147-A177-3AD203B41FA5}">
                      <a16:colId xmlns:a16="http://schemas.microsoft.com/office/drawing/2014/main" val="3025291121"/>
                    </a:ext>
                  </a:extLst>
                </a:gridCol>
                <a:gridCol w="3066086">
                  <a:extLst>
                    <a:ext uri="{9D8B030D-6E8A-4147-A177-3AD203B41FA5}">
                      <a16:colId xmlns:a16="http://schemas.microsoft.com/office/drawing/2014/main" val="3152254985"/>
                    </a:ext>
                  </a:extLst>
                </a:gridCol>
              </a:tblGrid>
              <a:tr h="1214534"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r>
                        <a:rPr lang="lt-LT" sz="2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02.02.02.01.</a:t>
                      </a:r>
                      <a:endParaRPr lang="en-US" sz="2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12" marR="8812" marT="8812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2200" b="0" i="0" u="none" strike="noStrike" kern="12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Įgyvendinti projektą „Savivaldybes jungiančios turizmo informacinės infrastruktūros plėtra Šiaulių regione“</a:t>
                      </a:r>
                      <a:endParaRPr lang="en-US" sz="2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12" marR="8812" marT="8812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2200" b="0" i="0" u="none" strike="noStrike" kern="12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141,5 tūkst. Eur (SB - 21,8; ES - 119,7 tūkst. Eur)</a:t>
                      </a:r>
                      <a:endParaRPr lang="en-US" sz="2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12" marR="8812" marT="8812" marB="0"/>
                </a:tc>
                <a:extLst>
                  <a:ext uri="{0D108BD9-81ED-4DB2-BD59-A6C34878D82A}">
                    <a16:rowId xmlns:a16="http://schemas.microsoft.com/office/drawing/2014/main" val="2414367544"/>
                  </a:ext>
                </a:extLst>
              </a:tr>
            </a:tbl>
          </a:graphicData>
        </a:graphic>
      </p:graphicFrame>
      <p:graphicFrame>
        <p:nvGraphicFramePr>
          <p:cNvPr id="11" name="Lentelė 3">
            <a:extLst>
              <a:ext uri="{FF2B5EF4-FFF2-40B4-BE49-F238E27FC236}">
                <a16:creationId xmlns:a16="http://schemas.microsoft.com/office/drawing/2014/main" id="{E2AE0757-FEBA-41CD-8807-D2E4C7F7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570100"/>
              </p:ext>
            </p:extLst>
          </p:nvPr>
        </p:nvGraphicFramePr>
        <p:xfrm>
          <a:off x="215660" y="4802037"/>
          <a:ext cx="11712466" cy="58163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96142">
                  <a:extLst>
                    <a:ext uri="{9D8B030D-6E8A-4147-A177-3AD203B41FA5}">
                      <a16:colId xmlns:a16="http://schemas.microsoft.com/office/drawing/2014/main" val="242477116"/>
                    </a:ext>
                  </a:extLst>
                </a:gridCol>
                <a:gridCol w="6888823">
                  <a:extLst>
                    <a:ext uri="{9D8B030D-6E8A-4147-A177-3AD203B41FA5}">
                      <a16:colId xmlns:a16="http://schemas.microsoft.com/office/drawing/2014/main" val="3025291121"/>
                    </a:ext>
                  </a:extLst>
                </a:gridCol>
                <a:gridCol w="3027501">
                  <a:extLst>
                    <a:ext uri="{9D8B030D-6E8A-4147-A177-3AD203B41FA5}">
                      <a16:colId xmlns:a16="http://schemas.microsoft.com/office/drawing/2014/main" val="3152254985"/>
                    </a:ext>
                  </a:extLst>
                </a:gridCol>
              </a:tblGrid>
              <a:tr h="581630"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r>
                        <a:rPr lang="lt-LT" sz="2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02.02.02.03.</a:t>
                      </a:r>
                    </a:p>
                  </a:txBody>
                  <a:tcPr marL="8812" marR="8812" marT="8812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2200" b="0" i="0" u="none" strike="noStrike" kern="12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Įgyvendinti projektą „Saulės kelias“</a:t>
                      </a:r>
                      <a:endParaRPr lang="en-US" sz="2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12" marR="8812" marT="8812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2200" b="0" i="0" u="none" strike="noStrike" kern="12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85,5 tūkst. Eur (SB) </a:t>
                      </a:r>
                      <a:endParaRPr lang="en-US" sz="2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12" marR="8812" marT="8812" marB="0"/>
                </a:tc>
                <a:extLst>
                  <a:ext uri="{0D108BD9-81ED-4DB2-BD59-A6C34878D82A}">
                    <a16:rowId xmlns:a16="http://schemas.microsoft.com/office/drawing/2014/main" val="2414367544"/>
                  </a:ext>
                </a:extLst>
              </a:tr>
            </a:tbl>
          </a:graphicData>
        </a:graphic>
      </p:graphicFrame>
      <p:graphicFrame>
        <p:nvGraphicFramePr>
          <p:cNvPr id="14" name="Lentelė 3">
            <a:extLst>
              <a:ext uri="{FF2B5EF4-FFF2-40B4-BE49-F238E27FC236}">
                <a16:creationId xmlns:a16="http://schemas.microsoft.com/office/drawing/2014/main" id="{E39683BF-9DD7-4484-8025-82B0ED4110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05742"/>
              </p:ext>
            </p:extLst>
          </p:nvPr>
        </p:nvGraphicFramePr>
        <p:xfrm>
          <a:off x="230038" y="3421810"/>
          <a:ext cx="11712463" cy="124870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42992">
                  <a:extLst>
                    <a:ext uri="{9D8B030D-6E8A-4147-A177-3AD203B41FA5}">
                      <a16:colId xmlns:a16="http://schemas.microsoft.com/office/drawing/2014/main" val="242477116"/>
                    </a:ext>
                  </a:extLst>
                </a:gridCol>
                <a:gridCol w="6927979">
                  <a:extLst>
                    <a:ext uri="{9D8B030D-6E8A-4147-A177-3AD203B41FA5}">
                      <a16:colId xmlns:a16="http://schemas.microsoft.com/office/drawing/2014/main" val="3025291121"/>
                    </a:ext>
                  </a:extLst>
                </a:gridCol>
                <a:gridCol w="3041492">
                  <a:extLst>
                    <a:ext uri="{9D8B030D-6E8A-4147-A177-3AD203B41FA5}">
                      <a16:colId xmlns:a16="http://schemas.microsoft.com/office/drawing/2014/main" val="3152254985"/>
                    </a:ext>
                  </a:extLst>
                </a:gridCol>
              </a:tblGrid>
              <a:tr h="1248707"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r>
                        <a:rPr lang="lt-LT" sz="2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02.02.02.02.</a:t>
                      </a:r>
                      <a:endParaRPr lang="en-US" sz="2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12" marR="8812" marT="8812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2200" b="0" i="0" u="none" strike="noStrike" kern="12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Įgyvendinti projektą „Baltų kultūros pažinimo skatinimas ir žinomumo apie tarptautinį kultūros kelią „Baltų kelias“ didinimas“</a:t>
                      </a:r>
                      <a:endParaRPr lang="en-US" sz="2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12" marR="8812" marT="8812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2200" b="0" i="0" u="none" strike="noStrike" kern="12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61,6 tūkst. Eur (SB) </a:t>
                      </a:r>
                      <a:endParaRPr lang="en-US" sz="2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algn="l">
                        <a:buNone/>
                      </a:pPr>
                      <a:endParaRPr lang="lt-LT" sz="2200" b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812" marR="8812" marT="8812" marB="0"/>
                </a:tc>
                <a:extLst>
                  <a:ext uri="{0D108BD9-81ED-4DB2-BD59-A6C34878D82A}">
                    <a16:rowId xmlns:a16="http://schemas.microsoft.com/office/drawing/2014/main" val="2414367544"/>
                  </a:ext>
                </a:extLst>
              </a:tr>
            </a:tbl>
          </a:graphicData>
        </a:graphic>
      </p:graphicFrame>
      <p:graphicFrame>
        <p:nvGraphicFramePr>
          <p:cNvPr id="15" name="Lentelė 3">
            <a:extLst>
              <a:ext uri="{FF2B5EF4-FFF2-40B4-BE49-F238E27FC236}">
                <a16:creationId xmlns:a16="http://schemas.microsoft.com/office/drawing/2014/main" id="{7BB19A5A-1FAD-47D4-BD8F-1E0EEBE0B6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138603"/>
              </p:ext>
            </p:extLst>
          </p:nvPr>
        </p:nvGraphicFramePr>
        <p:xfrm>
          <a:off x="186905" y="5607169"/>
          <a:ext cx="11815099" cy="67937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64566">
                  <a:extLst>
                    <a:ext uri="{9D8B030D-6E8A-4147-A177-3AD203B41FA5}">
                      <a16:colId xmlns:a16="http://schemas.microsoft.com/office/drawing/2014/main" val="242477116"/>
                    </a:ext>
                  </a:extLst>
                </a:gridCol>
                <a:gridCol w="6859555">
                  <a:extLst>
                    <a:ext uri="{9D8B030D-6E8A-4147-A177-3AD203B41FA5}">
                      <a16:colId xmlns:a16="http://schemas.microsoft.com/office/drawing/2014/main" val="3025291121"/>
                    </a:ext>
                  </a:extLst>
                </a:gridCol>
                <a:gridCol w="3090978">
                  <a:extLst>
                    <a:ext uri="{9D8B030D-6E8A-4147-A177-3AD203B41FA5}">
                      <a16:colId xmlns:a16="http://schemas.microsoft.com/office/drawing/2014/main" val="3152254985"/>
                    </a:ext>
                  </a:extLst>
                </a:gridCol>
              </a:tblGrid>
              <a:tr h="581630"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r>
                        <a:rPr lang="lt-LT" sz="2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02.02.02.04.</a:t>
                      </a:r>
                      <a:endParaRPr lang="en-US" sz="2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12" marR="8812" marT="8812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2200" b="0" i="0" u="none" strike="noStrike" kern="12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Įgyvendinti miesto įvaizdžio rinkodaros strategijos gairių priemonių planą</a:t>
                      </a:r>
                      <a:endParaRPr lang="en-US" sz="2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12" marR="8812" marT="8812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2200" b="0" i="0" u="none" strike="noStrike" kern="12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25,8 tūkst. Eur (SB) </a:t>
                      </a:r>
                      <a:endParaRPr lang="en-US" sz="2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12" marR="8812" marT="8812" marB="0"/>
                </a:tc>
                <a:extLst>
                  <a:ext uri="{0D108BD9-81ED-4DB2-BD59-A6C34878D82A}">
                    <a16:rowId xmlns:a16="http://schemas.microsoft.com/office/drawing/2014/main" val="24143675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79079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13" name="Skaidrės numerio vietos rezervavimo ženklas 1">
            <a:extLst>
              <a:ext uri="{FF2B5EF4-FFF2-40B4-BE49-F238E27FC236}">
                <a16:creationId xmlns:a16="http://schemas.microsoft.com/office/drawing/2014/main" id="{8190789F-6FA8-4924-88DD-77452D4C7B5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6pPr>
            <a:lvl7pPr marL="29718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7pPr>
            <a:lvl8pPr marL="34290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8pPr>
            <a:lvl9pPr marL="38862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898989"/>
              </a:buClr>
              <a:buFont typeface="Calibri" panose="020F0502020204030204" pitchFamily="34" charset="0"/>
              <a:buNone/>
            </a:pPr>
            <a:fld id="{587ED6D5-6495-4136-93FD-1F35BECA489B}" type="slidenum">
              <a:rPr lang="en-GB" altLang="lt-LT" sz="120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>
                  <a:srgbClr val="898989"/>
                </a:buClr>
                <a:buFont typeface="Calibri" panose="020F0502020204030204" pitchFamily="34" charset="0"/>
                <a:buNone/>
              </a:pPr>
              <a:t>44</a:t>
            </a:fld>
            <a:endParaRPr lang="en-GB" altLang="lt-LT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41362DD6-6E10-45D7-BCE8-EEE89E0B3608}"/>
              </a:ext>
            </a:extLst>
          </p:cNvPr>
          <p:cNvSpPr/>
          <p:nvPr/>
        </p:nvSpPr>
        <p:spPr>
          <a:xfrm>
            <a:off x="322503" y="530989"/>
            <a:ext cx="53174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800"/>
              </a:spcBef>
              <a:buClr>
                <a:srgbClr val="FC6417"/>
              </a:buClr>
              <a:buSzPct val="130000"/>
              <a:defRPr/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lt-LT" sz="2800" b="1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800" b="1">
                <a:latin typeface="Arial" panose="020B0604020202020204" pitchFamily="34" charset="0"/>
                <a:cs typeface="Arial" panose="020B0604020202020204" pitchFamily="34" charset="0"/>
              </a:rPr>
              <a:t>Kultūros plėtros </a:t>
            </a:r>
            <a:r>
              <a:rPr lang="en-US" sz="2800" b="1" err="1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Lentelė 3">
            <a:extLst>
              <a:ext uri="{FF2B5EF4-FFF2-40B4-BE49-F238E27FC236}">
                <a16:creationId xmlns:a16="http://schemas.microsoft.com/office/drawing/2014/main" id="{F6C4D7E8-B9EF-4784-8565-3538D98032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203929"/>
              </p:ext>
            </p:extLst>
          </p:nvPr>
        </p:nvGraphicFramePr>
        <p:xfrm>
          <a:off x="215660" y="1480867"/>
          <a:ext cx="11712461" cy="101465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35628">
                  <a:extLst>
                    <a:ext uri="{9D8B030D-6E8A-4147-A177-3AD203B41FA5}">
                      <a16:colId xmlns:a16="http://schemas.microsoft.com/office/drawing/2014/main" val="242477116"/>
                    </a:ext>
                  </a:extLst>
                </a:gridCol>
                <a:gridCol w="7287206">
                  <a:extLst>
                    <a:ext uri="{9D8B030D-6E8A-4147-A177-3AD203B41FA5}">
                      <a16:colId xmlns:a16="http://schemas.microsoft.com/office/drawing/2014/main" val="3025291121"/>
                    </a:ext>
                  </a:extLst>
                </a:gridCol>
                <a:gridCol w="2389627">
                  <a:extLst>
                    <a:ext uri="{9D8B030D-6E8A-4147-A177-3AD203B41FA5}">
                      <a16:colId xmlns:a16="http://schemas.microsoft.com/office/drawing/2014/main" val="3152254985"/>
                    </a:ext>
                  </a:extLst>
                </a:gridCol>
              </a:tblGrid>
              <a:tr h="526979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2200" b="0" i="0" u="none" strike="noStrike" kern="12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02.02.04.</a:t>
                      </a:r>
                      <a:endParaRPr lang="en-US" sz="2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algn="l" defTabSz="914400">
                        <a:buNone/>
                      </a:pPr>
                      <a:endParaRPr lang="lt-LT" sz="2200" b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812" marR="8812" marT="8812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2200" b="0" i="0" u="none" strike="noStrike" kern="12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Vykdyti nekilnojamojo kultūros paveldo pažinimo sklaidą ir atgaivinimą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lt-LT" sz="2200" b="0" i="0" u="none" strike="noStrike" kern="1200" noProof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12" marR="8812" marT="8812" marB="0"/>
                </a:tc>
                <a:tc>
                  <a:txBody>
                    <a:bodyPr/>
                    <a:lstStyle/>
                    <a:p>
                      <a:pPr marL="0" lvl="0" algn="l" rtl="0">
                        <a:buNone/>
                      </a:pPr>
                      <a:r>
                        <a:rPr lang="lt-LT" sz="2200" b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11,5 tūkst. Eur (SB)</a:t>
                      </a:r>
                      <a:endParaRPr lang="lt-LT" sz="2200" b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812" marR="8812" marT="8812" marB="0"/>
                </a:tc>
                <a:extLst>
                  <a:ext uri="{0D108BD9-81ED-4DB2-BD59-A6C34878D82A}">
                    <a16:rowId xmlns:a16="http://schemas.microsoft.com/office/drawing/2014/main" val="241436754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A95A34C-C3EA-4C07-B72C-631F6C26B29F}"/>
              </a:ext>
            </a:extLst>
          </p:cNvPr>
          <p:cNvSpPr txBox="1"/>
          <p:nvPr/>
        </p:nvSpPr>
        <p:spPr>
          <a:xfrm>
            <a:off x="468706" y="3142891"/>
            <a:ext cx="1164278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lt-LT" sz="3200">
              <a:latin typeface="Times New Roman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48FC89-3A51-455A-909A-D24A1237624C}"/>
              </a:ext>
            </a:extLst>
          </p:cNvPr>
          <p:cNvSpPr txBox="1"/>
          <p:nvPr/>
        </p:nvSpPr>
        <p:spPr>
          <a:xfrm>
            <a:off x="368061" y="3746739"/>
            <a:ext cx="1157089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lt-LT" sz="2400" b="1">
              <a:latin typeface="Arial"/>
              <a:cs typeface="Calibri"/>
            </a:endParaRPr>
          </a:p>
        </p:txBody>
      </p:sp>
      <p:graphicFrame>
        <p:nvGraphicFramePr>
          <p:cNvPr id="11" name="Lentelė 3">
            <a:extLst>
              <a:ext uri="{FF2B5EF4-FFF2-40B4-BE49-F238E27FC236}">
                <a16:creationId xmlns:a16="http://schemas.microsoft.com/office/drawing/2014/main" id="{E2AE0757-FEBA-41CD-8807-D2E4C7F7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988455"/>
              </p:ext>
            </p:extLst>
          </p:nvPr>
        </p:nvGraphicFramePr>
        <p:xfrm>
          <a:off x="215659" y="4761391"/>
          <a:ext cx="11712462" cy="67937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21158">
                  <a:extLst>
                    <a:ext uri="{9D8B030D-6E8A-4147-A177-3AD203B41FA5}">
                      <a16:colId xmlns:a16="http://schemas.microsoft.com/office/drawing/2014/main" val="242477116"/>
                    </a:ext>
                  </a:extLst>
                </a:gridCol>
                <a:gridCol w="7321420">
                  <a:extLst>
                    <a:ext uri="{9D8B030D-6E8A-4147-A177-3AD203B41FA5}">
                      <a16:colId xmlns:a16="http://schemas.microsoft.com/office/drawing/2014/main" val="3025291121"/>
                    </a:ext>
                  </a:extLst>
                </a:gridCol>
                <a:gridCol w="2269884">
                  <a:extLst>
                    <a:ext uri="{9D8B030D-6E8A-4147-A177-3AD203B41FA5}">
                      <a16:colId xmlns:a16="http://schemas.microsoft.com/office/drawing/2014/main" val="3152254985"/>
                    </a:ext>
                  </a:extLst>
                </a:gridCol>
              </a:tblGrid>
              <a:tr h="58163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2200" b="0" i="0" u="none" strike="noStrike" kern="12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02.02.04.03.</a:t>
                      </a:r>
                      <a:endParaRPr lang="en-US" sz="2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algn="l" defTabSz="914400">
                        <a:buNone/>
                      </a:pPr>
                      <a:endParaRPr lang="lt-LT" sz="2200" b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812" marR="8812" marT="8812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2200" b="0" i="0" u="none" strike="noStrike" kern="12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Didinti religinio turizmo prieinamumą 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lt-LT" sz="2200" b="0" i="0" u="none" strike="noStrike" kern="1200" noProof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12" marR="8812" marT="8812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2200" b="0" i="0" u="none" strike="noStrike" kern="12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 tūkst. Eur (SB) </a:t>
                      </a:r>
                      <a:endParaRPr lang="en-US" sz="2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12" marR="8812" marT="8812" marB="0"/>
                </a:tc>
                <a:extLst>
                  <a:ext uri="{0D108BD9-81ED-4DB2-BD59-A6C34878D82A}">
                    <a16:rowId xmlns:a16="http://schemas.microsoft.com/office/drawing/2014/main" val="2414367544"/>
                  </a:ext>
                </a:extLst>
              </a:tr>
            </a:tbl>
          </a:graphicData>
        </a:graphic>
      </p:graphicFrame>
      <p:graphicFrame>
        <p:nvGraphicFramePr>
          <p:cNvPr id="14" name="Lentelė 3">
            <a:extLst>
              <a:ext uri="{FF2B5EF4-FFF2-40B4-BE49-F238E27FC236}">
                <a16:creationId xmlns:a16="http://schemas.microsoft.com/office/drawing/2014/main" id="{E39683BF-9DD7-4484-8025-82B0ED4110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391030"/>
              </p:ext>
            </p:extLst>
          </p:nvPr>
        </p:nvGraphicFramePr>
        <p:xfrm>
          <a:off x="230038" y="3249282"/>
          <a:ext cx="11712459" cy="101465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69840">
                  <a:extLst>
                    <a:ext uri="{9D8B030D-6E8A-4147-A177-3AD203B41FA5}">
                      <a16:colId xmlns:a16="http://schemas.microsoft.com/office/drawing/2014/main" val="242477116"/>
                    </a:ext>
                  </a:extLst>
                </a:gridCol>
                <a:gridCol w="7304314">
                  <a:extLst>
                    <a:ext uri="{9D8B030D-6E8A-4147-A177-3AD203B41FA5}">
                      <a16:colId xmlns:a16="http://schemas.microsoft.com/office/drawing/2014/main" val="3025291121"/>
                    </a:ext>
                  </a:extLst>
                </a:gridCol>
                <a:gridCol w="2338305">
                  <a:extLst>
                    <a:ext uri="{9D8B030D-6E8A-4147-A177-3AD203B41FA5}">
                      <a16:colId xmlns:a16="http://schemas.microsoft.com/office/drawing/2014/main" val="3152254985"/>
                    </a:ext>
                  </a:extLst>
                </a:gridCol>
              </a:tblGrid>
              <a:tr h="754547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2200" b="0" i="0" u="none" strike="noStrike" kern="12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02.02.04.02.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algn="l" defTabSz="914400">
                        <a:buNone/>
                      </a:pPr>
                      <a:endParaRPr lang="lt-LT" sz="2200" b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812" marR="8812" marT="8812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2200" b="0" i="0" u="none" strike="noStrike" kern="12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Organizuoti Europos paveldo dienų renginius</a:t>
                      </a:r>
                    </a:p>
                  </a:txBody>
                  <a:tcPr marL="8812" marR="8812" marT="8812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2200" b="0" i="0" u="none" strike="noStrike" kern="12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 tūkst. Eur (SB) </a:t>
                      </a:r>
                      <a:endParaRPr lang="en-US" sz="2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algn="l">
                        <a:buNone/>
                      </a:pPr>
                      <a:endParaRPr lang="lt-LT" sz="2200" b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812" marR="8812" marT="8812" marB="0"/>
                </a:tc>
                <a:extLst>
                  <a:ext uri="{0D108BD9-81ED-4DB2-BD59-A6C34878D82A}">
                    <a16:rowId xmlns:a16="http://schemas.microsoft.com/office/drawing/2014/main" val="24143675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2785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inis pavadinimas 1">
            <a:extLst>
              <a:ext uri="{FF2B5EF4-FFF2-40B4-BE49-F238E27FC236}">
                <a16:creationId xmlns:a16="http://schemas.microsoft.com/office/drawing/2014/main" id="{A1B576F4-F641-45F7-9982-298A5F8B961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369559" y="4711959"/>
            <a:ext cx="3126933" cy="895738"/>
          </a:xfrm>
        </p:spPr>
        <p:txBody>
          <a:bodyPr>
            <a:normAutofit/>
          </a:bodyPr>
          <a:lstStyle/>
          <a:p>
            <a:pPr algn="l"/>
            <a:endParaRPr lang="lt-LT" alt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lt-LT" altLang="lt-LT" sz="32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lt-LT" sz="3200" b="1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altLang="lt-LT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r>
              <a:rPr lang="lt-LT" altLang="lt-LT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pPr algn="l"/>
            <a:endParaRPr lang="lt-LT" altLang="lt-L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lt-LT" alt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lt-LT" alt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altLang="lt-L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lt-LT" altLang="lt-LT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lt-LT" alt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lt-LT" alt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2179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aveikslėlis 4"/>
          <p:cNvPicPr/>
          <p:nvPr/>
        </p:nvPicPr>
        <p:blipFill>
          <a:blip r:embed="rId2"/>
          <a:stretch/>
        </p:blipFill>
        <p:spPr>
          <a:xfrm>
            <a:off x="10440" y="-4320"/>
            <a:ext cx="12191760" cy="1238760"/>
          </a:xfrm>
          <a:prstGeom prst="rect">
            <a:avLst/>
          </a:prstGeom>
          <a:ln>
            <a:noFill/>
          </a:ln>
        </p:spPr>
      </p:pic>
      <p:sp>
        <p:nvSpPr>
          <p:cNvPr id="86" name="CustomShape 1"/>
          <p:cNvSpPr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2280CF6D-1CA8-4563-8559-DAD299547F5F}" type="slidenum">
              <a:rPr lang="en-GB" sz="1200" b="0" strike="noStrike" spc="-1">
                <a:solidFill>
                  <a:srgbClr val="898989"/>
                </a:solidFill>
                <a:latin typeface="Times New Roman"/>
              </a:rPr>
              <a:t>46</a:t>
            </a:fld>
            <a:endParaRPr lang="lt-LT" sz="1200" b="0" strike="noStrike" spc="-1"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357120" y="531000"/>
            <a:ext cx="575568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800" b="1" strike="noStrike" spc="-1">
                <a:solidFill>
                  <a:srgbClr val="000000"/>
                </a:solidFill>
                <a:latin typeface="Arial"/>
              </a:rPr>
              <a:t>0</a:t>
            </a:r>
            <a:r>
              <a:rPr lang="lt-LT" sz="2800" b="1" strike="noStrike" spc="-1">
                <a:solidFill>
                  <a:srgbClr val="000000"/>
                </a:solidFill>
                <a:latin typeface="Arial"/>
              </a:rPr>
              <a:t>3. Aplinkos apsaugos programa</a:t>
            </a:r>
            <a:endParaRPr lang="lt-LT" sz="2800" b="0" strike="noStrike" spc="-1">
              <a:latin typeface="Arial"/>
            </a:endParaRPr>
          </a:p>
        </p:txBody>
      </p:sp>
      <p:graphicFrame>
        <p:nvGraphicFramePr>
          <p:cNvPr id="88" name="Table 3"/>
          <p:cNvGraphicFramePr/>
          <p:nvPr>
            <p:extLst>
              <p:ext uri="{D42A27DB-BD31-4B8C-83A1-F6EECF244321}">
                <p14:modId xmlns:p14="http://schemas.microsoft.com/office/powerpoint/2010/main" val="1230688797"/>
              </p:ext>
            </p:extLst>
          </p:nvPr>
        </p:nvGraphicFramePr>
        <p:xfrm>
          <a:off x="339120" y="1411200"/>
          <a:ext cx="11637000" cy="457200"/>
        </p:xfrm>
        <a:graphic>
          <a:graphicData uri="http://schemas.openxmlformats.org/drawingml/2006/table">
            <a:tbl>
              <a:tblPr/>
              <a:tblGrid>
                <a:gridCol w="1452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3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15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4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lt-LT" sz="2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r>
                        <a:rPr lang="en-US" sz="2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lt-LT" sz="2400" b="0" strike="noStrike" spc="-1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lt-LT" sz="24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Aplinkos apsaugos programa</a:t>
                      </a:r>
                      <a:endParaRPr lang="lt-LT" sz="2400" b="0" strike="noStrike" spc="-1" dirty="0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lt-LT" sz="24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5 831,2 </a:t>
                      </a:r>
                      <a:r>
                        <a:rPr lang="lt-LT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tūkst. Eur</a:t>
                      </a:r>
                      <a:endParaRPr lang="lt-LT" sz="2000" b="0" strike="noStrike" spc="-1" dirty="0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9" name="Table 4"/>
          <p:cNvGraphicFramePr/>
          <p:nvPr>
            <p:extLst>
              <p:ext uri="{D42A27DB-BD31-4B8C-83A1-F6EECF244321}">
                <p14:modId xmlns:p14="http://schemas.microsoft.com/office/powerpoint/2010/main" val="3547132003"/>
              </p:ext>
            </p:extLst>
          </p:nvPr>
        </p:nvGraphicFramePr>
        <p:xfrm>
          <a:off x="318960" y="1848911"/>
          <a:ext cx="11657160" cy="2097216"/>
        </p:xfrm>
        <a:graphic>
          <a:graphicData uri="http://schemas.openxmlformats.org/drawingml/2006/table">
            <a:tbl>
              <a:tblPr/>
              <a:tblGrid>
                <a:gridCol w="1466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13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7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71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t-LT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03.01.01.01. 01.01</a:t>
                      </a:r>
                      <a:endParaRPr lang="lt-LT" sz="18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t-LT" sz="20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Įgyvendinti komunalinių atliekų tvarkymą</a:t>
                      </a:r>
                      <a:endParaRPr lang="lt-LT" sz="2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lt-LT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3 690,0</a:t>
                      </a:r>
                      <a:r>
                        <a:rPr lang="en-US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 t</a:t>
                      </a:r>
                      <a:r>
                        <a:rPr lang="lt-LT" sz="2000" b="0" strike="noStrike" spc="-1" dirty="0" err="1">
                          <a:solidFill>
                            <a:srgbClr val="000000"/>
                          </a:solidFill>
                          <a:latin typeface="Arial"/>
                        </a:rPr>
                        <a:t>ūkst</a:t>
                      </a:r>
                      <a:r>
                        <a:rPr lang="lt-LT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. Eur</a:t>
                      </a:r>
                      <a:endParaRPr lang="lt-LT" sz="20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6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t-LT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03.01.05.02</a:t>
                      </a:r>
                      <a:endParaRPr lang="lt-LT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t-LT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Investicinis projektas ,,Tvarkyti užterštas (nafta) teritorijas Šiaulių mieste“</a:t>
                      </a:r>
                      <a:endParaRPr lang="lt-LT" sz="20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lt-LT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552,7 tūkst. Eur</a:t>
                      </a:r>
                      <a:endParaRPr lang="lt-LT" sz="20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6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t-LT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03.01.01.03</a:t>
                      </a:r>
                      <a:endParaRPr lang="lt-LT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Investicinis projektas </a:t>
                      </a:r>
                      <a:r>
                        <a:rPr lang="lt-LT" sz="2000" b="0" strike="noStrike" spc="-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„Komunalinių atliekų rūšiuojamojo surinkimo infrastruktūros plėtra Šaulių regione“. </a:t>
                      </a:r>
                      <a:endParaRPr lang="lt-LT" sz="20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lt-LT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 565,4 tūkst. Eur</a:t>
                      </a:r>
                      <a:endParaRPr lang="lt-LT" sz="20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0" name="Table 5"/>
          <p:cNvGraphicFramePr/>
          <p:nvPr>
            <p:extLst>
              <p:ext uri="{D42A27DB-BD31-4B8C-83A1-F6EECF244321}">
                <p14:modId xmlns:p14="http://schemas.microsoft.com/office/powerpoint/2010/main" val="4119060874"/>
              </p:ext>
            </p:extLst>
          </p:nvPr>
        </p:nvGraphicFramePr>
        <p:xfrm>
          <a:off x="318960" y="4073400"/>
          <a:ext cx="11657160" cy="2510310"/>
        </p:xfrm>
        <a:graphic>
          <a:graphicData uri="http://schemas.openxmlformats.org/drawingml/2006/table">
            <a:tbl>
              <a:tblPr/>
              <a:tblGrid>
                <a:gridCol w="145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5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82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8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t-LT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03.01.0</a:t>
                      </a: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3.05</a:t>
                      </a:r>
                      <a:endParaRPr lang="lt-LT" sz="18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t-LT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Investicinis projektas </a:t>
                      </a:r>
                      <a:r>
                        <a:rPr lang="lt-LT" sz="2000" b="0" strike="noStrike" spc="-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"Šiaulių miesto paviršinių nuotekų tvarkymo sistemos inventorizavimas, paviršinių nuotekų tvarkymo infrastruktūros rekonstravimas ir plėtra"</a:t>
                      </a:r>
                      <a:endParaRPr lang="lt-LT" sz="20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lt-LT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r>
                        <a:rPr lang="en-US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r>
                        <a:rPr lang="lt-LT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,0</a:t>
                      </a:r>
                      <a:r>
                        <a:rPr lang="en-US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 t</a:t>
                      </a:r>
                      <a:r>
                        <a:rPr lang="lt-LT" sz="2000" b="0" strike="noStrike" spc="-1" dirty="0" err="1">
                          <a:solidFill>
                            <a:srgbClr val="000000"/>
                          </a:solidFill>
                          <a:latin typeface="Arial"/>
                        </a:rPr>
                        <a:t>ūkst</a:t>
                      </a:r>
                      <a:r>
                        <a:rPr lang="lt-LT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. Eur</a:t>
                      </a:r>
                      <a:endParaRPr lang="lt-LT" sz="20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t-LT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03.01.01.04 </a:t>
                      </a:r>
                      <a:endParaRPr lang="lt-LT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t-LT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Įgyvendinti projektą "Rūšiuojamuoju būdu surinktų maisto/virtuvės atliekų apdorojimo infrastruktūros sukūrimas Šiaulių regione"</a:t>
                      </a:r>
                      <a:endParaRPr lang="lt-LT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lt-LT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101,0 tūkst. Eur</a:t>
                      </a:r>
                      <a:endParaRPr lang="lt-LT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6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t-LT" sz="18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03.01.02.03</a:t>
                      </a:r>
                      <a:endParaRPr lang="lt-LT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t-LT" sz="2000" b="0" strike="noStrike" spc="-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Vykdyti želdinių priežiūrą (tręšimas, genėjimas ir kt.) ir sodinti naujus želdinius</a:t>
                      </a:r>
                      <a:endParaRPr lang="lt-LT" sz="20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lt-LT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399,0 tūkst. Eur</a:t>
                      </a:r>
                      <a:endParaRPr lang="lt-LT" sz="20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aveikslėlis 4"/>
          <p:cNvPicPr/>
          <p:nvPr/>
        </p:nvPicPr>
        <p:blipFill>
          <a:blip r:embed="rId2"/>
          <a:stretch/>
        </p:blipFill>
        <p:spPr>
          <a:xfrm>
            <a:off x="10440" y="-4320"/>
            <a:ext cx="12191760" cy="1238760"/>
          </a:xfrm>
          <a:prstGeom prst="rect">
            <a:avLst/>
          </a:prstGeom>
          <a:ln>
            <a:noFill/>
          </a:ln>
        </p:spPr>
      </p:pic>
      <p:sp>
        <p:nvSpPr>
          <p:cNvPr id="92" name="CustomShape 1"/>
          <p:cNvSpPr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08FF0963-0CF2-4299-B3CC-3620E4367433}" type="slidenum">
              <a:rPr lang="en-GB" sz="1200" b="0" strike="noStrike" spc="-1">
                <a:solidFill>
                  <a:srgbClr val="898989"/>
                </a:solidFill>
                <a:latin typeface="Times New Roman"/>
              </a:rPr>
              <a:t>47</a:t>
            </a:fld>
            <a:endParaRPr lang="lt-LT" sz="1200" b="0" strike="noStrike" spc="-1">
              <a:latin typeface="Arial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357120" y="531000"/>
            <a:ext cx="575568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800" b="1" strike="noStrike" spc="-1">
                <a:solidFill>
                  <a:srgbClr val="000000"/>
                </a:solidFill>
                <a:latin typeface="Arial"/>
              </a:rPr>
              <a:t>0</a:t>
            </a:r>
            <a:r>
              <a:rPr lang="lt-LT" sz="2800" b="1" strike="noStrike" spc="-1">
                <a:solidFill>
                  <a:srgbClr val="000000"/>
                </a:solidFill>
                <a:latin typeface="Arial"/>
              </a:rPr>
              <a:t>3. Aplinkos apsaugos programa</a:t>
            </a:r>
            <a:endParaRPr lang="lt-LT" sz="2800" b="0" strike="noStrike" spc="-1">
              <a:latin typeface="Arial"/>
            </a:endParaRPr>
          </a:p>
        </p:txBody>
      </p:sp>
      <p:graphicFrame>
        <p:nvGraphicFramePr>
          <p:cNvPr id="94" name="Table 3"/>
          <p:cNvGraphicFramePr/>
          <p:nvPr>
            <p:extLst>
              <p:ext uri="{D42A27DB-BD31-4B8C-83A1-F6EECF244321}">
                <p14:modId xmlns:p14="http://schemas.microsoft.com/office/powerpoint/2010/main" val="3672434358"/>
              </p:ext>
            </p:extLst>
          </p:nvPr>
        </p:nvGraphicFramePr>
        <p:xfrm>
          <a:off x="387720" y="1279068"/>
          <a:ext cx="11657160" cy="1113918"/>
        </p:xfrm>
        <a:graphic>
          <a:graphicData uri="http://schemas.openxmlformats.org/drawingml/2006/table">
            <a:tbl>
              <a:tblPr/>
              <a:tblGrid>
                <a:gridCol w="1432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2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1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6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t-LT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03.01.03.04</a:t>
                      </a:r>
                      <a:endParaRPr lang="lt-LT" sz="18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t-LT" sz="20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Vykdyti lietaus nuotekų sistemos griovių tvarkymą ir inventorizaciją</a:t>
                      </a:r>
                      <a:endParaRPr lang="lt-LT" sz="2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lt-LT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 141,0 tūkst. Eur</a:t>
                      </a:r>
                      <a:endParaRPr lang="lt-LT" sz="20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6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t-LT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03.01.02.01</a:t>
                      </a:r>
                      <a:endParaRPr lang="lt-LT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t-LT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Parengti ir įgyvendinti želdynų pertvarkymo projektus, inventorizuoti miesto želdynus</a:t>
                      </a:r>
                      <a:endParaRPr lang="lt-LT" sz="20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lt-LT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50</a:t>
                      </a:r>
                      <a:r>
                        <a:rPr lang="en-US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,</a:t>
                      </a:r>
                      <a:r>
                        <a:rPr lang="lt-LT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r>
                        <a:rPr lang="en-US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lt-LT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tūkst. Eur</a:t>
                      </a:r>
                      <a:endParaRPr lang="lt-LT" sz="20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5" name="Table 4"/>
          <p:cNvGraphicFramePr/>
          <p:nvPr>
            <p:extLst>
              <p:ext uri="{D42A27DB-BD31-4B8C-83A1-F6EECF244321}">
                <p14:modId xmlns:p14="http://schemas.microsoft.com/office/powerpoint/2010/main" val="1403319163"/>
              </p:ext>
            </p:extLst>
          </p:nvPr>
        </p:nvGraphicFramePr>
        <p:xfrm>
          <a:off x="393840" y="3233025"/>
          <a:ext cx="11644920" cy="1833945"/>
        </p:xfrm>
        <a:graphic>
          <a:graphicData uri="http://schemas.openxmlformats.org/drawingml/2006/table">
            <a:tbl>
              <a:tblPr/>
              <a:tblGrid>
                <a:gridCol w="1434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0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5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t-LT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03.01.0</a:t>
                      </a: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r>
                        <a:rPr lang="lt-LT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.0</a:t>
                      </a: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lt-LT" sz="18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t-LT" sz="20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Šiaulių municipalinės aplinkos tyrimų laboratorijos finansavimas</a:t>
                      </a:r>
                      <a:endParaRPr lang="lt-LT" sz="2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lt-LT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164</a:t>
                      </a:r>
                      <a:r>
                        <a:rPr lang="en-US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,</a:t>
                      </a:r>
                      <a:r>
                        <a:rPr lang="lt-LT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8  tūkst. Eur</a:t>
                      </a:r>
                      <a:endParaRPr lang="lt-LT" sz="20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6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t-LT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03.01.03.07</a:t>
                      </a:r>
                      <a:endParaRPr lang="lt-LT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t-LT" sz="2000" b="0" strike="noStrike" spc="-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Vykdyti geriamojo vandens tiekimo ir nuotekų tvarkymo infrastruktūros plėtrą</a:t>
                      </a:r>
                      <a:endParaRPr lang="lt-LT" sz="20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lt-LT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6,3 tūkst. Eur</a:t>
                      </a:r>
                      <a:endParaRPr lang="lt-LT" sz="20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t-LT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03.01.09.01 </a:t>
                      </a:r>
                      <a:endParaRPr lang="lt-LT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t-LT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Parengti atsinaujinančių išteklių energijos naudojimą Šiaulių mieste planą</a:t>
                      </a:r>
                      <a:endParaRPr lang="lt-LT" sz="20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lt-LT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  <a:r>
                        <a:rPr lang="en-US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 t</a:t>
                      </a:r>
                      <a:r>
                        <a:rPr lang="lt-LT" sz="2000" b="0" strike="noStrike" spc="-1" dirty="0" err="1">
                          <a:solidFill>
                            <a:srgbClr val="000000"/>
                          </a:solidFill>
                          <a:latin typeface="Arial"/>
                        </a:rPr>
                        <a:t>ūkst</a:t>
                      </a:r>
                      <a:r>
                        <a:rPr lang="lt-LT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. Eur</a:t>
                      </a:r>
                      <a:endParaRPr lang="lt-LT" sz="20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6" name="Table 5"/>
          <p:cNvGraphicFramePr/>
          <p:nvPr>
            <p:extLst>
              <p:ext uri="{D42A27DB-BD31-4B8C-83A1-F6EECF244321}">
                <p14:modId xmlns:p14="http://schemas.microsoft.com/office/powerpoint/2010/main" val="62447008"/>
              </p:ext>
            </p:extLst>
          </p:nvPr>
        </p:nvGraphicFramePr>
        <p:xfrm>
          <a:off x="357120" y="5938944"/>
          <a:ext cx="11671560" cy="720027"/>
        </p:xfrm>
        <a:graphic>
          <a:graphicData uri="http://schemas.openxmlformats.org/drawingml/2006/table">
            <a:tbl>
              <a:tblPr/>
              <a:tblGrid>
                <a:gridCol w="1558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44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8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6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t-LT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03.01.03.13</a:t>
                      </a:r>
                      <a:r>
                        <a:rPr lang="lt-LT" sz="1800" b="0" strike="noStrike" spc="-1" baseline="0" dirty="0">
                          <a:solidFill>
                            <a:srgbClr val="000000"/>
                          </a:solidFill>
                          <a:latin typeface="Arial"/>
                        </a:rPr>
                        <a:t> / 03.01.03.11</a:t>
                      </a:r>
                      <a:endParaRPr lang="lt-LT" sz="18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t-LT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Kitos priemonės </a:t>
                      </a:r>
                      <a:r>
                        <a:rPr lang="en-US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(</a:t>
                      </a:r>
                      <a:r>
                        <a:rPr lang="lt-LT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šunų išvedžiojimo aikšte</a:t>
                      </a:r>
                      <a:r>
                        <a:rPr lang="en-US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li</a:t>
                      </a:r>
                      <a:r>
                        <a:rPr lang="lt-LT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ų priežiūra;</a:t>
                      </a:r>
                      <a:r>
                        <a:rPr lang="lt-LT" sz="2000" b="0" strike="noStrike" spc="-1" baseline="0" dirty="0">
                          <a:solidFill>
                            <a:srgbClr val="000000"/>
                          </a:solidFill>
                          <a:latin typeface="Arial"/>
                        </a:rPr>
                        <a:t> pavojingų radinių likvidavimas ir </a:t>
                      </a:r>
                      <a:r>
                        <a:rPr lang="lt-LT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kt.)</a:t>
                      </a:r>
                      <a:endParaRPr lang="lt-LT" sz="20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lt-LT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  <a:r>
                        <a:rPr lang="en-US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,</a:t>
                      </a:r>
                      <a:r>
                        <a:rPr lang="lt-LT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r>
                        <a:rPr lang="en-US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 t</a:t>
                      </a:r>
                      <a:r>
                        <a:rPr lang="lt-LT" sz="2000" b="0" strike="noStrike" spc="-1" dirty="0" err="1">
                          <a:solidFill>
                            <a:srgbClr val="000000"/>
                          </a:solidFill>
                          <a:latin typeface="Arial"/>
                        </a:rPr>
                        <a:t>ūkst</a:t>
                      </a:r>
                      <a:r>
                        <a:rPr lang="lt-LT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. Eur</a:t>
                      </a:r>
                      <a:endParaRPr lang="lt-LT" sz="20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7" name="Table 6"/>
          <p:cNvGraphicFramePr/>
          <p:nvPr>
            <p:extLst>
              <p:ext uri="{D42A27DB-BD31-4B8C-83A1-F6EECF244321}">
                <p14:modId xmlns:p14="http://schemas.microsoft.com/office/powerpoint/2010/main" val="115338875"/>
              </p:ext>
            </p:extLst>
          </p:nvPr>
        </p:nvGraphicFramePr>
        <p:xfrm>
          <a:off x="373320" y="2470320"/>
          <a:ext cx="11671560" cy="720027"/>
        </p:xfrm>
        <a:graphic>
          <a:graphicData uri="http://schemas.openxmlformats.org/drawingml/2006/table">
            <a:tbl>
              <a:tblPr/>
              <a:tblGrid>
                <a:gridCol w="1455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47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8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26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t-LT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03.01.07.02</a:t>
                      </a:r>
                      <a:endParaRPr lang="lt-LT" sz="18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t-LT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Remti nevyriausybinių organizacijų aplinkosauginio švietimo projektų įgyvendinimą</a:t>
                      </a:r>
                      <a:endParaRPr lang="lt-LT" sz="20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lt-LT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r>
                        <a:rPr lang="en-US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,</a:t>
                      </a:r>
                      <a:r>
                        <a:rPr lang="lt-LT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r>
                        <a:rPr lang="en-US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 t</a:t>
                      </a:r>
                      <a:r>
                        <a:rPr lang="lt-LT" sz="2000" b="0" strike="noStrike" spc="-1" dirty="0" err="1">
                          <a:solidFill>
                            <a:srgbClr val="000000"/>
                          </a:solidFill>
                          <a:latin typeface="Arial"/>
                        </a:rPr>
                        <a:t>ūkst</a:t>
                      </a:r>
                      <a:r>
                        <a:rPr lang="lt-LT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. Eur</a:t>
                      </a:r>
                      <a:endParaRPr lang="lt-LT" sz="20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8" name="Table 7"/>
          <p:cNvGraphicFramePr/>
          <p:nvPr>
            <p:extLst>
              <p:ext uri="{D42A27DB-BD31-4B8C-83A1-F6EECF244321}">
                <p14:modId xmlns:p14="http://schemas.microsoft.com/office/powerpoint/2010/main" val="1357684589"/>
              </p:ext>
            </p:extLst>
          </p:nvPr>
        </p:nvGraphicFramePr>
        <p:xfrm>
          <a:off x="373320" y="5165268"/>
          <a:ext cx="11671560" cy="721360"/>
        </p:xfrm>
        <a:graphic>
          <a:graphicData uri="http://schemas.openxmlformats.org/drawingml/2006/table">
            <a:tbl>
              <a:tblPr/>
              <a:tblGrid>
                <a:gridCol w="1438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64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8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6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t-LT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03.01.03.09 </a:t>
                      </a:r>
                      <a:endParaRPr lang="lt-LT" sz="1800" b="0" strike="noStrike" spc="-1" dirty="0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t-LT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Aplinkos kokybės valdymo priemonės </a:t>
                      </a:r>
                      <a:r>
                        <a:rPr lang="en-US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(asbestos, </a:t>
                      </a:r>
                      <a:r>
                        <a:rPr lang="en-US" sz="2000" b="0" strike="noStrike" spc="-1" dirty="0" err="1">
                          <a:solidFill>
                            <a:srgbClr val="000000"/>
                          </a:solidFill>
                          <a:latin typeface="Arial"/>
                        </a:rPr>
                        <a:t>gatvi</a:t>
                      </a:r>
                      <a:r>
                        <a:rPr lang="lt-LT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ų</a:t>
                      </a:r>
                      <a:r>
                        <a:rPr lang="lt-LT" sz="2000" b="0" strike="noStrike" spc="-1" baseline="0" dirty="0">
                          <a:solidFill>
                            <a:srgbClr val="000000"/>
                          </a:solidFill>
                          <a:latin typeface="Arial"/>
                        </a:rPr>
                        <a:t> purvo surinkimas ir kt.)</a:t>
                      </a:r>
                      <a:endParaRPr lang="lt-LT" sz="2000" b="0" strike="noStrike" spc="-1" dirty="0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r>
                        <a:rPr lang="lt-LT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r>
                        <a:rPr lang="en-US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,</a:t>
                      </a:r>
                      <a:r>
                        <a:rPr lang="lt-LT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r>
                        <a:rPr lang="en-US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 t</a:t>
                      </a:r>
                      <a:r>
                        <a:rPr lang="lt-LT" sz="2000" b="0" strike="noStrike" spc="-1" dirty="0" err="1">
                          <a:solidFill>
                            <a:srgbClr val="000000"/>
                          </a:solidFill>
                          <a:latin typeface="Arial"/>
                        </a:rPr>
                        <a:t>ūkst</a:t>
                      </a:r>
                      <a:r>
                        <a:rPr lang="lt-LT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. Eur</a:t>
                      </a:r>
                      <a:endParaRPr lang="lt-LT" sz="2000" b="0" strike="noStrike" spc="-1" dirty="0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aveikslėlis 4"/>
          <p:cNvPicPr/>
          <p:nvPr/>
        </p:nvPicPr>
        <p:blipFill>
          <a:blip r:embed="rId2"/>
          <a:stretch/>
        </p:blipFill>
        <p:spPr>
          <a:xfrm>
            <a:off x="10440" y="-4320"/>
            <a:ext cx="12191760" cy="1238760"/>
          </a:xfrm>
          <a:prstGeom prst="rect">
            <a:avLst/>
          </a:prstGeom>
          <a:ln>
            <a:noFill/>
          </a:ln>
        </p:spPr>
      </p:pic>
      <p:sp>
        <p:nvSpPr>
          <p:cNvPr id="101" name="CustomShape 1"/>
          <p:cNvSpPr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50B7DD5C-0FB8-4B7F-B32A-0DF6DA42C0BF}" type="slidenum">
              <a:rPr lang="en-GB" sz="1200" b="0" strike="noStrike" spc="-1">
                <a:solidFill>
                  <a:srgbClr val="898989"/>
                </a:solidFill>
                <a:latin typeface="Times New Roman"/>
              </a:rPr>
              <a:t>48</a:t>
            </a:fld>
            <a:endParaRPr lang="lt-LT" sz="1200" b="0" strike="noStrike" spc="-1">
              <a:latin typeface="Arial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349920" y="531000"/>
            <a:ext cx="576972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800" b="1" strike="noStrike" spc="-1">
                <a:solidFill>
                  <a:srgbClr val="000000"/>
                </a:solidFill>
                <a:latin typeface="Arial"/>
              </a:rPr>
              <a:t>0</a:t>
            </a:r>
            <a:r>
              <a:rPr lang="lt-LT" sz="2800" b="1" strike="noStrike" spc="-1">
                <a:solidFill>
                  <a:srgbClr val="000000"/>
                </a:solidFill>
                <a:latin typeface="Arial"/>
              </a:rPr>
              <a:t>3.</a:t>
            </a:r>
            <a:r>
              <a:rPr lang="en-US" sz="2800" b="1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lt-LT" sz="2800" b="1" strike="noStrike" spc="-1">
                <a:solidFill>
                  <a:srgbClr val="000000"/>
                </a:solidFill>
                <a:latin typeface="Arial"/>
              </a:rPr>
              <a:t>Aplinkos apsaugos </a:t>
            </a:r>
            <a:r>
              <a:rPr lang="en-US" sz="2800" b="1" strike="noStrike" spc="-1">
                <a:solidFill>
                  <a:srgbClr val="000000"/>
                </a:solidFill>
                <a:latin typeface="Arial"/>
              </a:rPr>
              <a:t>programa</a:t>
            </a:r>
            <a:endParaRPr lang="lt-LT" sz="2800" b="0" strike="noStrike" spc="-1">
              <a:latin typeface="Arial"/>
            </a:endParaRPr>
          </a:p>
        </p:txBody>
      </p:sp>
      <p:graphicFrame>
        <p:nvGraphicFramePr>
          <p:cNvPr id="103" name="Table 3"/>
          <p:cNvGraphicFramePr/>
          <p:nvPr>
            <p:extLst>
              <p:ext uri="{D42A27DB-BD31-4B8C-83A1-F6EECF244321}">
                <p14:modId xmlns:p14="http://schemas.microsoft.com/office/powerpoint/2010/main" val="3286360698"/>
              </p:ext>
            </p:extLst>
          </p:nvPr>
        </p:nvGraphicFramePr>
        <p:xfrm>
          <a:off x="343997" y="1288162"/>
          <a:ext cx="11477880" cy="393891"/>
        </p:xfrm>
        <a:graphic>
          <a:graphicData uri="http://schemas.openxmlformats.org/drawingml/2006/table">
            <a:tbl>
              <a:tblPr/>
              <a:tblGrid>
                <a:gridCol w="23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7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7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3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t-LT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03.01.01.01.</a:t>
                      </a:r>
                      <a:endParaRPr lang="lt-LT" sz="20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t-LT" sz="2000" b="0" strike="noStrike" spc="-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Įgyvendinti komunalinių atliekų tvarkymą, iš jų:</a:t>
                      </a:r>
                      <a:endParaRPr lang="lt-LT" sz="20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lt-LT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3 690,0  </a:t>
                      </a:r>
                      <a:r>
                        <a:rPr lang="en-US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t</a:t>
                      </a:r>
                      <a:r>
                        <a:rPr lang="lt-LT" sz="2000" b="0" strike="noStrike" spc="-1" dirty="0" err="1">
                          <a:solidFill>
                            <a:srgbClr val="000000"/>
                          </a:solidFill>
                          <a:latin typeface="Arial"/>
                        </a:rPr>
                        <a:t>ūkst</a:t>
                      </a:r>
                      <a:r>
                        <a:rPr lang="lt-LT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. Eur</a:t>
                      </a:r>
                      <a:endParaRPr lang="lt-LT" sz="20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4" name="CustomShape 4"/>
          <p:cNvSpPr/>
          <p:nvPr/>
        </p:nvSpPr>
        <p:spPr>
          <a:xfrm>
            <a:off x="343997" y="1783788"/>
            <a:ext cx="11079360" cy="27339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 algn="just">
              <a:lnSpc>
                <a:spcPct val="102000"/>
              </a:lnSpc>
              <a:spcBef>
                <a:spcPts val="601"/>
              </a:spcBef>
              <a:spcAft>
                <a:spcPts val="1199"/>
              </a:spcAft>
              <a:buSzPct val="150037"/>
              <a:buBlip>
                <a:blip r:embed="rId3"/>
              </a:buBlip>
            </a:pPr>
            <a:r>
              <a:rPr lang="lt-LT" sz="2200" b="0" strike="noStrike" spc="-1" dirty="0">
                <a:solidFill>
                  <a:srgbClr val="000000"/>
                </a:solidFill>
                <a:latin typeface="Arial"/>
              </a:rPr>
              <a:t>Vietinės rinkliavos už atliekų tvarkymą administravimas – </a:t>
            </a:r>
            <a:r>
              <a:rPr lang="lt-LT" sz="2200" b="1" strike="noStrike" spc="-1" dirty="0">
                <a:solidFill>
                  <a:srgbClr val="000000"/>
                </a:solidFill>
                <a:latin typeface="Arial"/>
              </a:rPr>
              <a:t>200,0 tūkst. Eur </a:t>
            </a:r>
            <a:endParaRPr lang="lt-LT" sz="2200" b="0" strike="noStrike" spc="-1" dirty="0">
              <a:latin typeface="Arial"/>
            </a:endParaRPr>
          </a:p>
          <a:p>
            <a:pPr marL="343080" indent="-342720" algn="just">
              <a:lnSpc>
                <a:spcPct val="102000"/>
              </a:lnSpc>
              <a:spcBef>
                <a:spcPts val="601"/>
              </a:spcBef>
              <a:spcAft>
                <a:spcPts val="1199"/>
              </a:spcAft>
              <a:buSzPct val="150037"/>
              <a:buBlip>
                <a:blip r:embed="rId3"/>
              </a:buBlip>
            </a:pPr>
            <a:r>
              <a:rPr lang="lt-LT" sz="2200" b="0" strike="noStrike" spc="-1" dirty="0">
                <a:solidFill>
                  <a:srgbClr val="000000"/>
                </a:solidFill>
                <a:latin typeface="Arial"/>
              </a:rPr>
              <a:t>Komunalinių atliekų surinkimas  - </a:t>
            </a:r>
            <a:r>
              <a:rPr lang="lt-LT" sz="2200" b="1" strike="noStrike" spc="-1" dirty="0">
                <a:solidFill>
                  <a:srgbClr val="000000"/>
                </a:solidFill>
                <a:latin typeface="Arial"/>
              </a:rPr>
              <a:t>1</a:t>
            </a:r>
            <a:r>
              <a:rPr lang="en-US" sz="22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lt-LT" sz="2200" b="1" strike="noStrike" spc="-1" dirty="0">
                <a:solidFill>
                  <a:srgbClr val="000000"/>
                </a:solidFill>
                <a:latin typeface="Arial"/>
              </a:rPr>
              <a:t>200,0 tūkst. Eur</a:t>
            </a:r>
            <a:endParaRPr lang="lt-LT" sz="2200" b="1" strike="noStrike" spc="-1" dirty="0">
              <a:latin typeface="Arial"/>
            </a:endParaRPr>
          </a:p>
          <a:p>
            <a:pPr marL="343080" indent="-342720" algn="just">
              <a:lnSpc>
                <a:spcPct val="102000"/>
              </a:lnSpc>
              <a:spcBef>
                <a:spcPts val="601"/>
              </a:spcBef>
              <a:spcAft>
                <a:spcPts val="1199"/>
              </a:spcAft>
              <a:buSzPct val="150037"/>
              <a:buBlip>
                <a:blip r:embed="rId3"/>
              </a:buBlip>
            </a:pPr>
            <a:r>
              <a:rPr lang="lt-LT" sz="2200" b="0" strike="noStrike" spc="-1" dirty="0">
                <a:solidFill>
                  <a:srgbClr val="000000"/>
                </a:solidFill>
                <a:latin typeface="Arial"/>
              </a:rPr>
              <a:t>Komunalinių atliekų tvarkymas (šalinimas ir apdorojimas)  - </a:t>
            </a:r>
            <a:r>
              <a:rPr lang="lt-LT" sz="2200" b="1" strike="noStrike" spc="-1" dirty="0">
                <a:solidFill>
                  <a:srgbClr val="000000"/>
                </a:solidFill>
                <a:latin typeface="Arial"/>
              </a:rPr>
              <a:t>2 290,0 tūkst. Eur</a:t>
            </a:r>
            <a:endParaRPr lang="lt-LT" sz="2200" b="1" strike="noStrike" spc="-1" dirty="0">
              <a:latin typeface="Arial"/>
            </a:endParaRPr>
          </a:p>
          <a:p>
            <a:pPr algn="just">
              <a:lnSpc>
                <a:spcPct val="102000"/>
              </a:lnSpc>
              <a:spcBef>
                <a:spcPts val="1800"/>
              </a:spcBef>
              <a:spcAft>
                <a:spcPts val="1199"/>
              </a:spcAft>
            </a:pPr>
            <a:r>
              <a:rPr lang="lt-LT" sz="2000" b="0" strike="noStrike" spc="-1" dirty="0">
                <a:solidFill>
                  <a:srgbClr val="000000"/>
                </a:solidFill>
                <a:latin typeface="Arial"/>
              </a:rPr>
              <a:t>Už atliekų tvarkymą apmokama </a:t>
            </a:r>
            <a:r>
              <a:rPr lang="lt-LT" sz="2000" b="0" strike="noStrike" spc="-1" dirty="0" err="1">
                <a:solidFill>
                  <a:srgbClr val="000000"/>
                </a:solidFill>
                <a:latin typeface="Arial"/>
              </a:rPr>
              <a:t>Všį</a:t>
            </a:r>
            <a:r>
              <a:rPr lang="lt-LT" sz="2000" b="0" strike="noStrike" spc="-1" dirty="0">
                <a:solidFill>
                  <a:srgbClr val="000000"/>
                </a:solidFill>
                <a:latin typeface="Arial"/>
              </a:rPr>
              <a:t> Šiaulių regiono atliekų tvarkymo centrui iš vietinės rinkliavos už komunalines atliekas, renkamos iš fizinių ir juridinių Šiaulių miesto gyventojų ir asmenų</a:t>
            </a:r>
            <a:r>
              <a:rPr lang="lt-LT" sz="2400" b="0" strike="noStrike" spc="-1" dirty="0">
                <a:solidFill>
                  <a:srgbClr val="000000"/>
                </a:solidFill>
                <a:latin typeface="Arial"/>
              </a:rPr>
              <a:t>. </a:t>
            </a:r>
            <a:endParaRPr lang="lt-LT" sz="2400" b="0" strike="noStrike" spc="-1" dirty="0">
              <a:latin typeface="Arial"/>
            </a:endParaRPr>
          </a:p>
        </p:txBody>
      </p:sp>
      <p:sp>
        <p:nvSpPr>
          <p:cNvPr id="2" name="Stačiakampis 1"/>
          <p:cNvSpPr/>
          <p:nvPr/>
        </p:nvSpPr>
        <p:spPr>
          <a:xfrm>
            <a:off x="452845" y="5457733"/>
            <a:ext cx="11260184" cy="663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defRPr/>
            </a:pP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Per 2022-2023 m. planuojama, kad bus įrengtos 204 vnt. pusiau požeminių konteinerių aikštelės ir 1 vnt. didelio gabarito atliekų surinkimo aikštelė (DGSA) su pakartotiniam panaudojimui tinkamų atliekų surinkimu. </a:t>
            </a:r>
          </a:p>
        </p:txBody>
      </p:sp>
      <p:graphicFrame>
        <p:nvGraphicFramePr>
          <p:cNvPr id="8" name="Table 3"/>
          <p:cNvGraphicFramePr/>
          <p:nvPr>
            <p:extLst>
              <p:ext uri="{D42A27DB-BD31-4B8C-83A1-F6EECF244321}">
                <p14:modId xmlns:p14="http://schemas.microsoft.com/office/powerpoint/2010/main" val="2287241614"/>
              </p:ext>
            </p:extLst>
          </p:nvPr>
        </p:nvGraphicFramePr>
        <p:xfrm>
          <a:off x="343997" y="4502500"/>
          <a:ext cx="11586728" cy="720027"/>
        </p:xfrm>
        <a:graphic>
          <a:graphicData uri="http://schemas.openxmlformats.org/drawingml/2006/table">
            <a:tbl>
              <a:tblPr/>
              <a:tblGrid>
                <a:gridCol w="159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9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5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3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t-LT" sz="2000" b="0" strike="noStrike" spc="-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03.01.01.03.</a:t>
                      </a:r>
                      <a:endParaRPr lang="lt-LT" sz="2000" b="0" strike="noStrike" spc="-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t-LT" sz="2000" spc="-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Projektas </a:t>
                      </a:r>
                      <a:r>
                        <a:rPr lang="lt-LT" sz="2000" spc="-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„Komunalinių atliekų rūšiuojamojo surinkimo infrastruktūros plėtra Šaulių regione“.</a:t>
                      </a:r>
                      <a:endParaRPr lang="lt-LT" sz="2000" b="0" strike="noStrike" spc="-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lt-LT" sz="2000" b="0" strike="noStrike" spc="-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565,4  </a:t>
                      </a:r>
                      <a:r>
                        <a:rPr lang="en-US" sz="2000" b="0" strike="noStrike" spc="-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lt-LT" sz="2000" b="0" strike="noStrike" spc="-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ūkst</a:t>
                      </a:r>
                      <a:r>
                        <a:rPr lang="lt-LT" sz="2000" b="0" strike="noStrike" spc="-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lt-LT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Eur</a:t>
                      </a:r>
                      <a:endParaRPr lang="lt-LT" sz="2000" b="0" strike="noStrike" spc="-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aveikslėlis 4"/>
          <p:cNvPicPr/>
          <p:nvPr/>
        </p:nvPicPr>
        <p:blipFill>
          <a:blip r:embed="rId2"/>
          <a:stretch/>
        </p:blipFill>
        <p:spPr>
          <a:xfrm>
            <a:off x="10440" y="-4320"/>
            <a:ext cx="12191760" cy="1238760"/>
          </a:xfrm>
          <a:prstGeom prst="rect">
            <a:avLst/>
          </a:prstGeom>
          <a:ln>
            <a:noFill/>
          </a:ln>
        </p:spPr>
      </p:pic>
      <p:sp>
        <p:nvSpPr>
          <p:cNvPr id="106" name="CustomShape 1"/>
          <p:cNvSpPr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6F658434-45B7-460F-8577-5D88A8B160AE}" type="slidenum">
              <a:rPr lang="en-GB" sz="1200" b="0" strike="noStrike" spc="-1">
                <a:solidFill>
                  <a:srgbClr val="898989"/>
                </a:solidFill>
                <a:latin typeface="Times New Roman"/>
              </a:rPr>
              <a:t>49</a:t>
            </a:fld>
            <a:endParaRPr lang="lt-LT" sz="1200" b="0" strike="noStrike" spc="-1">
              <a:latin typeface="Arial"/>
            </a:endParaRPr>
          </a:p>
        </p:txBody>
      </p:sp>
      <p:sp>
        <p:nvSpPr>
          <p:cNvPr id="107" name="CustomShape 2"/>
          <p:cNvSpPr/>
          <p:nvPr/>
        </p:nvSpPr>
        <p:spPr>
          <a:xfrm>
            <a:off x="349920" y="531000"/>
            <a:ext cx="576972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800" b="1" strike="noStrike" spc="-1">
                <a:solidFill>
                  <a:srgbClr val="000000"/>
                </a:solidFill>
                <a:latin typeface="Arial"/>
              </a:rPr>
              <a:t>0</a:t>
            </a:r>
            <a:r>
              <a:rPr lang="lt-LT" sz="2800" b="1" strike="noStrike" spc="-1">
                <a:solidFill>
                  <a:srgbClr val="000000"/>
                </a:solidFill>
                <a:latin typeface="Arial"/>
              </a:rPr>
              <a:t>3.</a:t>
            </a:r>
            <a:r>
              <a:rPr lang="en-US" sz="2800" b="1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lt-LT" sz="2800" b="1" strike="noStrike" spc="-1">
                <a:solidFill>
                  <a:srgbClr val="000000"/>
                </a:solidFill>
                <a:latin typeface="Arial"/>
              </a:rPr>
              <a:t>Aplinkos apsaugos </a:t>
            </a:r>
            <a:r>
              <a:rPr lang="en-US" sz="2800" b="1" strike="noStrike" spc="-1">
                <a:solidFill>
                  <a:srgbClr val="000000"/>
                </a:solidFill>
                <a:latin typeface="Arial"/>
              </a:rPr>
              <a:t>programa</a:t>
            </a:r>
            <a:endParaRPr lang="lt-LT" sz="2800" b="0" strike="noStrike" spc="-1">
              <a:latin typeface="Arial"/>
            </a:endParaRPr>
          </a:p>
        </p:txBody>
      </p:sp>
      <p:sp>
        <p:nvSpPr>
          <p:cNvPr id="108" name="CustomShape 3"/>
          <p:cNvSpPr/>
          <p:nvPr/>
        </p:nvSpPr>
        <p:spPr>
          <a:xfrm>
            <a:off x="337320" y="2151720"/>
            <a:ext cx="11462760" cy="373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02000"/>
              </a:lnSpc>
              <a:spcBef>
                <a:spcPts val="601"/>
              </a:spcBef>
            </a:pPr>
            <a:r>
              <a:rPr lang="lt-LT" sz="2200" b="0" strike="noStrike" spc="-1" dirty="0">
                <a:solidFill>
                  <a:srgbClr val="000000"/>
                </a:solidFill>
                <a:latin typeface="Arial"/>
              </a:rPr>
              <a:t>Programa vykdoma pagal Savivaldybių aplinkos apsaugos rėmimo (AAP) specialiosios programos įstatymą, pagal kurį iš juridinių ir fizinių asmenų sumokėtų mokesčių už teršalų išmetimą į aplinką ir už valstybinius gamtos išteklius</a:t>
            </a:r>
            <a:r>
              <a:rPr lang="en-US" sz="22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lt-LT" sz="2200" b="0" strike="noStrike" spc="-1" dirty="0">
                <a:solidFill>
                  <a:srgbClr val="000000"/>
                </a:solidFill>
                <a:latin typeface="Arial"/>
              </a:rPr>
              <a:t>finansuojamos programos priemonės. </a:t>
            </a:r>
            <a:endParaRPr lang="lt-LT" sz="2200" b="0" strike="noStrike" spc="-1" dirty="0">
              <a:latin typeface="Arial"/>
            </a:endParaRPr>
          </a:p>
          <a:p>
            <a:pPr algn="just">
              <a:lnSpc>
                <a:spcPct val="102000"/>
              </a:lnSpc>
              <a:spcBef>
                <a:spcPts val="1800"/>
              </a:spcBef>
            </a:pPr>
            <a:r>
              <a:rPr lang="lt-LT" sz="2200" b="1" u="sng" strike="noStrike" spc="-1" dirty="0">
                <a:solidFill>
                  <a:srgbClr val="000000"/>
                </a:solidFill>
                <a:uFillTx/>
                <a:latin typeface="Arial"/>
              </a:rPr>
              <a:t>AAP priemonių sąrašas:</a:t>
            </a:r>
            <a:r>
              <a:rPr lang="en-US" sz="2200" b="1" u="sng" strike="noStrike" spc="-1" dirty="0">
                <a:solidFill>
                  <a:srgbClr val="000000"/>
                </a:solidFill>
                <a:uFillTx/>
                <a:latin typeface="Arial"/>
              </a:rPr>
              <a:t> </a:t>
            </a:r>
            <a:endParaRPr lang="lt-LT" sz="2200" b="0" strike="noStrike" spc="-1" dirty="0">
              <a:latin typeface="Arial"/>
            </a:endParaRPr>
          </a:p>
          <a:p>
            <a:pPr marL="343080" indent="-342720" algn="just">
              <a:lnSpc>
                <a:spcPct val="100000"/>
              </a:lnSpc>
              <a:buSzPct val="129971"/>
              <a:buBlip>
                <a:blip r:embed="rId3"/>
              </a:buBlip>
            </a:pPr>
            <a:r>
              <a:rPr lang="lt-LT" sz="2200" b="0" strike="noStrike" spc="-1" dirty="0">
                <a:solidFill>
                  <a:srgbClr val="000000"/>
                </a:solidFill>
                <a:latin typeface="Arial"/>
              </a:rPr>
              <a:t>Kompensuoti fiziniams asmenims asbesto turinčių gaminių atliekų šalinimą – 10,0 tūkst. Eur; </a:t>
            </a:r>
            <a:endParaRPr lang="lt-LT" sz="2200" b="0" strike="noStrike" spc="-1" dirty="0">
              <a:latin typeface="Arial"/>
            </a:endParaRPr>
          </a:p>
          <a:p>
            <a:pPr marL="343080" indent="-342720" algn="just">
              <a:lnSpc>
                <a:spcPct val="100000"/>
              </a:lnSpc>
              <a:buSzPct val="129971"/>
              <a:buBlip>
                <a:blip r:embed="rId3"/>
              </a:buBlip>
            </a:pPr>
            <a:r>
              <a:rPr lang="lt-LT" sz="2200" b="0" strike="noStrike" spc="-1" dirty="0">
                <a:solidFill>
                  <a:srgbClr val="000000"/>
                </a:solidFill>
                <a:latin typeface="Arial"/>
              </a:rPr>
              <a:t>Vykdyti želdinių priežiūrą (tręšimą, genėjimą, kaštonų lapų tvarkymą) ir sodinti naujus želdinius (apjungtos 2 priemonės) - 111,0 tūkst. Eur; </a:t>
            </a:r>
            <a:endParaRPr lang="lt-LT" sz="2200" b="0" strike="noStrike" spc="-1" dirty="0">
              <a:latin typeface="Arial"/>
            </a:endParaRPr>
          </a:p>
          <a:p>
            <a:pPr marL="343080" indent="-342720" algn="just">
              <a:lnSpc>
                <a:spcPct val="100000"/>
              </a:lnSpc>
              <a:buSzPct val="129971"/>
              <a:buBlip>
                <a:blip r:embed="rId3"/>
              </a:buBlip>
            </a:pPr>
            <a:r>
              <a:rPr lang="lt-LT" sz="2200" b="0" strike="noStrike" spc="-1" dirty="0">
                <a:solidFill>
                  <a:srgbClr val="000000"/>
                </a:solidFill>
                <a:latin typeface="Arial"/>
              </a:rPr>
              <a:t>Parengti ir įgyvendinti želdynų pertvarkymo projektus, inventorizuoti miesto želdynus – 50,0 tūkst. Eur.</a:t>
            </a:r>
            <a:endParaRPr lang="lt-LT" sz="2200" b="0" strike="noStrike" spc="-1" dirty="0">
              <a:latin typeface="Arial"/>
            </a:endParaRPr>
          </a:p>
        </p:txBody>
      </p:sp>
      <p:graphicFrame>
        <p:nvGraphicFramePr>
          <p:cNvPr id="109" name="Table 4"/>
          <p:cNvGraphicFramePr/>
          <p:nvPr>
            <p:extLst>
              <p:ext uri="{D42A27DB-BD31-4B8C-83A1-F6EECF244321}">
                <p14:modId xmlns:p14="http://schemas.microsoft.com/office/powerpoint/2010/main" val="2656943448"/>
              </p:ext>
            </p:extLst>
          </p:nvPr>
        </p:nvGraphicFramePr>
        <p:xfrm>
          <a:off x="337320" y="1447200"/>
          <a:ext cx="11462760" cy="424117"/>
        </p:xfrm>
        <a:graphic>
          <a:graphicData uri="http://schemas.openxmlformats.org/drawingml/2006/table">
            <a:tbl>
              <a:tblPr/>
              <a:tblGrid>
                <a:gridCol w="452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1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1920">
                <a:tc>
                  <a:txBody>
                    <a:bodyPr/>
                    <a:lstStyle/>
                    <a:p>
                      <a:endParaRPr lang="lt-LT"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t-LT" sz="2200" b="0" strike="noStrike" spc="-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Vykdyti aplinkos apsaugos rėmimo programą</a:t>
                      </a:r>
                      <a:endParaRPr lang="lt-LT" sz="22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lt-LT" sz="22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252,0  </a:t>
                      </a:r>
                      <a:r>
                        <a:rPr lang="en-US" sz="22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t</a:t>
                      </a:r>
                      <a:r>
                        <a:rPr lang="lt-LT" sz="2200" b="0" strike="noStrike" spc="-1" dirty="0" err="1">
                          <a:solidFill>
                            <a:srgbClr val="000000"/>
                          </a:solidFill>
                          <a:latin typeface="Arial"/>
                        </a:rPr>
                        <a:t>ūkst</a:t>
                      </a:r>
                      <a:r>
                        <a:rPr lang="lt-LT" sz="22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. Eur</a:t>
                      </a:r>
                      <a:endParaRPr lang="lt-LT" sz="22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BBF9C500-6B55-4C70-9966-0945467FE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688" y="1234909"/>
            <a:ext cx="10777195" cy="4449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  <a:lvl2pPr marL="742950" indent="-28575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2pPr>
            <a:lvl3pPr marL="1143000" indent="-228600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3pPr>
            <a:lvl4pPr marL="16002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4pPr>
            <a:lvl5pPr marL="20574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 marL="0" indent="0" algn="r">
              <a:spcBef>
                <a:spcPts val="1800"/>
              </a:spcBef>
              <a:buClr>
                <a:srgbClr val="FC6417"/>
              </a:buClr>
              <a:buSzPct val="130000"/>
              <a:buNone/>
              <a:defRPr/>
            </a:pPr>
            <a:r>
              <a:rPr lang="lt-LT" sz="2400" b="1" dirty="0">
                <a:solidFill>
                  <a:srgbClr val="FEF0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</a:t>
            </a:r>
            <a:endParaRPr lang="en-GB" sz="2400" b="1" dirty="0">
              <a:solidFill>
                <a:srgbClr val="FEF0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tačiakampis 15">
            <a:extLst>
              <a:ext uri="{FF2B5EF4-FFF2-40B4-BE49-F238E27FC236}">
                <a16:creationId xmlns:a16="http://schemas.microsoft.com/office/drawing/2014/main" id="{A048F5C8-332D-42A7-87F3-3C447EC8FCC8}"/>
              </a:ext>
            </a:extLst>
          </p:cNvPr>
          <p:cNvSpPr/>
          <p:nvPr/>
        </p:nvSpPr>
        <p:spPr>
          <a:xfrm>
            <a:off x="306865" y="579573"/>
            <a:ext cx="3701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C6417"/>
              </a:buClr>
              <a:buSzPct val="130000"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2022 met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ų p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rioritetai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urinio vietos rezervavimo ženklas 8">
            <a:extLst>
              <a:ext uri="{FF2B5EF4-FFF2-40B4-BE49-F238E27FC236}">
                <a16:creationId xmlns:a16="http://schemas.microsoft.com/office/drawing/2014/main" id="{19BB2DEF-7757-4939-916D-C3980EF25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4241"/>
            <a:ext cx="10515600" cy="4674186"/>
          </a:xfrm>
        </p:spPr>
        <p:txBody>
          <a:bodyPr>
            <a:normAutofit/>
          </a:bodyPr>
          <a:lstStyle/>
          <a:p>
            <a:pPr marL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lt-L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CF01887-DAF1-4928-B9A5-BF6E1EDC1E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7602702"/>
              </p:ext>
            </p:extLst>
          </p:nvPr>
        </p:nvGraphicFramePr>
        <p:xfrm>
          <a:off x="77676" y="1232000"/>
          <a:ext cx="1205768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tačiakampis 6">
            <a:extLst>
              <a:ext uri="{FF2B5EF4-FFF2-40B4-BE49-F238E27FC236}">
                <a16:creationId xmlns:a16="http://schemas.microsoft.com/office/drawing/2014/main" id="{ADAF2ED5-0272-4FB4-8166-5EA699B77155}"/>
              </a:ext>
            </a:extLst>
          </p:cNvPr>
          <p:cNvSpPr/>
          <p:nvPr/>
        </p:nvSpPr>
        <p:spPr>
          <a:xfrm>
            <a:off x="4255693" y="4205141"/>
            <a:ext cx="3701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C6417"/>
              </a:buClr>
              <a:buSzPct val="130000"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2022 met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ų p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rioritetai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9459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aveikslėlis 4"/>
          <p:cNvPicPr/>
          <p:nvPr/>
        </p:nvPicPr>
        <p:blipFill>
          <a:blip r:embed="rId2"/>
          <a:stretch/>
        </p:blipFill>
        <p:spPr>
          <a:xfrm>
            <a:off x="10440" y="-4320"/>
            <a:ext cx="12191760" cy="1238760"/>
          </a:xfrm>
          <a:prstGeom prst="rect">
            <a:avLst/>
          </a:prstGeom>
          <a:ln>
            <a:noFill/>
          </a:ln>
        </p:spPr>
      </p:pic>
      <p:sp>
        <p:nvSpPr>
          <p:cNvPr id="111" name="CustomShape 1"/>
          <p:cNvSpPr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F1864928-B669-4907-9745-94E4CC932F68}" type="slidenum">
              <a:rPr lang="en-GB" sz="1200" b="0" strike="noStrike" spc="-1">
                <a:solidFill>
                  <a:srgbClr val="898989"/>
                </a:solidFill>
                <a:latin typeface="Times New Roman"/>
              </a:rPr>
              <a:t>50</a:t>
            </a:fld>
            <a:endParaRPr lang="lt-LT" sz="1200" b="0" strike="noStrike" spc="-1">
              <a:latin typeface="Arial"/>
            </a:endParaRPr>
          </a:p>
        </p:txBody>
      </p:sp>
      <p:sp>
        <p:nvSpPr>
          <p:cNvPr id="112" name="CustomShape 2"/>
          <p:cNvSpPr/>
          <p:nvPr/>
        </p:nvSpPr>
        <p:spPr>
          <a:xfrm>
            <a:off x="349920" y="531000"/>
            <a:ext cx="576972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800" b="1" strike="noStrike" spc="-1">
                <a:solidFill>
                  <a:srgbClr val="000000"/>
                </a:solidFill>
                <a:latin typeface="Arial"/>
              </a:rPr>
              <a:t>0</a:t>
            </a:r>
            <a:r>
              <a:rPr lang="lt-LT" sz="2800" b="1" strike="noStrike" spc="-1">
                <a:solidFill>
                  <a:srgbClr val="000000"/>
                </a:solidFill>
                <a:latin typeface="Arial"/>
              </a:rPr>
              <a:t>3.</a:t>
            </a:r>
            <a:r>
              <a:rPr lang="en-US" sz="2800" b="1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lt-LT" sz="2800" b="1" strike="noStrike" spc="-1">
                <a:solidFill>
                  <a:srgbClr val="000000"/>
                </a:solidFill>
                <a:latin typeface="Arial"/>
              </a:rPr>
              <a:t>Aplinkos apsaugos </a:t>
            </a:r>
            <a:r>
              <a:rPr lang="en-US" sz="2800" b="1" strike="noStrike" spc="-1">
                <a:solidFill>
                  <a:srgbClr val="000000"/>
                </a:solidFill>
                <a:latin typeface="Arial"/>
              </a:rPr>
              <a:t>programa</a:t>
            </a:r>
            <a:endParaRPr lang="lt-LT" sz="2800" b="0" strike="noStrike" spc="-1">
              <a:latin typeface="Arial"/>
            </a:endParaRPr>
          </a:p>
        </p:txBody>
      </p:sp>
      <p:sp>
        <p:nvSpPr>
          <p:cNvPr id="113" name="CustomShape 3"/>
          <p:cNvSpPr/>
          <p:nvPr/>
        </p:nvSpPr>
        <p:spPr>
          <a:xfrm>
            <a:off x="322560" y="1369800"/>
            <a:ext cx="11461680" cy="447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 algn="just">
              <a:lnSpc>
                <a:spcPct val="100000"/>
              </a:lnSpc>
              <a:buSzPct val="130024"/>
              <a:buBlip>
                <a:blip r:embed="rId3"/>
              </a:buBlip>
            </a:pPr>
            <a:r>
              <a:rPr lang="lt-LT" sz="2400" b="0" strike="noStrike" spc="-1" dirty="0">
                <a:solidFill>
                  <a:srgbClr val="000000"/>
                </a:solidFill>
                <a:latin typeface="Arial"/>
              </a:rPr>
              <a:t>Organizuoti aplinkosauginius renginius ir vykdyti visuomenės švietimą ir informavimą – 3,0 tūkst. Eur;</a:t>
            </a:r>
            <a:endParaRPr lang="lt-LT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lt-LT" sz="2400" b="0" strike="noStrike" spc="-1" dirty="0">
              <a:latin typeface="Arial"/>
            </a:endParaRPr>
          </a:p>
          <a:p>
            <a:pPr marL="343080" indent="-342720" algn="just">
              <a:lnSpc>
                <a:spcPct val="100000"/>
              </a:lnSpc>
              <a:buSzPct val="130024"/>
              <a:buBlip>
                <a:blip r:embed="rId3"/>
              </a:buBlip>
            </a:pPr>
            <a:r>
              <a:rPr lang="lt-LT" sz="2400" b="0" strike="noStrike" spc="-1" dirty="0">
                <a:solidFill>
                  <a:srgbClr val="000000"/>
                </a:solidFill>
                <a:latin typeface="Arial"/>
              </a:rPr>
              <a:t>Vykdyti lietaus nuotekų sistemos griovių tvarkymą – 30,0 tūkst. Eur; </a:t>
            </a:r>
            <a:endParaRPr lang="lt-LT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lt-LT" sz="2400" b="0" strike="noStrike" spc="-1" dirty="0">
              <a:latin typeface="Arial"/>
            </a:endParaRPr>
          </a:p>
          <a:p>
            <a:pPr marL="343080" indent="-342720" algn="just">
              <a:lnSpc>
                <a:spcPct val="100000"/>
              </a:lnSpc>
              <a:buSzPct val="130024"/>
              <a:buBlip>
                <a:blip r:embed="rId3"/>
              </a:buBlip>
            </a:pPr>
            <a:r>
              <a:rPr lang="lt-LT" sz="2400" b="0" strike="noStrike" spc="-1" dirty="0">
                <a:solidFill>
                  <a:srgbClr val="000000"/>
                </a:solidFill>
                <a:latin typeface="Arial"/>
              </a:rPr>
              <a:t>Gerinti aplinkos oro kokybę (surinkti pavasarines sąšlavas nuo gatvių) ir vykdyti požeminio vandens ir dirvožemio užterštumo būklės stebėseną (apjungtos 2 priemonės) – 33,0 tūkst. Eur; </a:t>
            </a:r>
            <a:endParaRPr lang="lt-LT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lt-LT" sz="2400" b="0" strike="noStrike" spc="-1" dirty="0">
              <a:latin typeface="Arial"/>
            </a:endParaRPr>
          </a:p>
          <a:p>
            <a:pPr marL="343080" indent="-342720" algn="just">
              <a:lnSpc>
                <a:spcPct val="100000"/>
              </a:lnSpc>
              <a:buSzPct val="130024"/>
              <a:buBlip>
                <a:blip r:embed="rId3"/>
              </a:buBlip>
            </a:pPr>
            <a:r>
              <a:rPr lang="lt-LT" sz="2400" b="0" strike="noStrike" spc="-1" dirty="0">
                <a:solidFill>
                  <a:srgbClr val="000000"/>
                </a:solidFill>
                <a:latin typeface="Arial"/>
              </a:rPr>
              <a:t>Remti nevyriausybinių organizacijų projektų įgyvendinimą – 10,0 tūkst. Eur; </a:t>
            </a:r>
            <a:endParaRPr lang="lt-LT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lt-LT" sz="2400" b="0" strike="noStrike" spc="-1" dirty="0">
              <a:latin typeface="Arial"/>
            </a:endParaRPr>
          </a:p>
          <a:p>
            <a:pPr marL="343080" indent="-342720" algn="just">
              <a:lnSpc>
                <a:spcPct val="100000"/>
              </a:lnSpc>
              <a:buSzPct val="130024"/>
              <a:buBlip>
                <a:blip r:embed="rId3"/>
              </a:buBlip>
            </a:pPr>
            <a:r>
              <a:rPr lang="pt-BR" sz="2400" b="0" strike="noStrike" spc="-1" dirty="0">
                <a:solidFill>
                  <a:srgbClr val="000000"/>
                </a:solidFill>
                <a:latin typeface="Arial"/>
              </a:rPr>
              <a:t>Likviduoti pavojingus radinius ir ekologinių avarijų padarinius</a:t>
            </a:r>
            <a:r>
              <a:rPr lang="lt-LT" sz="2400" b="0" strike="noStrike" spc="-1" dirty="0">
                <a:solidFill>
                  <a:srgbClr val="000000"/>
                </a:solidFill>
                <a:latin typeface="Arial"/>
              </a:rPr>
              <a:t> – 5,0 tūkst. Eur.</a:t>
            </a:r>
            <a:endParaRPr lang="lt-LT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inis pavadinimas 1">
            <a:extLst>
              <a:ext uri="{FF2B5EF4-FFF2-40B4-BE49-F238E27FC236}">
                <a16:creationId xmlns:a16="http://schemas.microsoft.com/office/drawing/2014/main" id="{A1B576F4-F641-45F7-9982-298A5F8B961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369559" y="4711959"/>
            <a:ext cx="3126933" cy="895738"/>
          </a:xfrm>
        </p:spPr>
        <p:txBody>
          <a:bodyPr>
            <a:normAutofit/>
          </a:bodyPr>
          <a:lstStyle/>
          <a:p>
            <a:pPr algn="l"/>
            <a:endParaRPr lang="lt-LT" alt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lt-LT" altLang="lt-LT" sz="32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lt-LT" sz="3200" b="1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altLang="lt-LT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r>
              <a:rPr lang="lt-LT" altLang="lt-LT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pPr algn="l"/>
            <a:endParaRPr lang="lt-LT" altLang="lt-L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lt-LT" alt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lt-LT" alt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altLang="lt-L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lt-LT" altLang="lt-LT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lt-LT" alt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lt-LT" alt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3808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aveikslėlis 4"/>
          <p:cNvPicPr/>
          <p:nvPr/>
        </p:nvPicPr>
        <p:blipFill>
          <a:blip r:embed="rId2"/>
          <a:stretch/>
        </p:blipFill>
        <p:spPr>
          <a:xfrm>
            <a:off x="0" y="0"/>
            <a:ext cx="12191760" cy="1238760"/>
          </a:xfrm>
          <a:prstGeom prst="rect">
            <a:avLst/>
          </a:prstGeom>
          <a:ln>
            <a:noFill/>
          </a:ln>
        </p:spPr>
      </p:pic>
      <p:sp>
        <p:nvSpPr>
          <p:cNvPr id="117" name="CustomShape 1"/>
          <p:cNvSpPr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7BC4B1B1-BFF6-455D-AA07-B5B475BB1C99}" type="slidenum">
              <a:rPr lang="en-GB" sz="1200" b="0" strike="noStrike" spc="-1">
                <a:solidFill>
                  <a:srgbClr val="898989"/>
                </a:solidFill>
                <a:latin typeface="Times New Roman"/>
              </a:rPr>
              <a:t>52</a:t>
            </a:fld>
            <a:endParaRPr lang="lt-LT" sz="1200" b="0" strike="noStrike" spc="-1">
              <a:latin typeface="Arial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349560" y="531000"/>
            <a:ext cx="7630560" cy="7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</a:rPr>
              <a:t>0</a:t>
            </a:r>
            <a:r>
              <a:rPr lang="lt-LT" sz="2000" b="1" strike="noStrike" spc="-1">
                <a:solidFill>
                  <a:srgbClr val="000000"/>
                </a:solidFill>
                <a:latin typeface="Arial"/>
              </a:rPr>
              <a:t>4.</a:t>
            </a:r>
            <a:r>
              <a:rPr lang="en-US" sz="2000" b="1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lt-LT" sz="2000" b="1" strike="noStrike" spc="-1">
                <a:solidFill>
                  <a:srgbClr val="000000"/>
                </a:solidFill>
                <a:latin typeface="Arial"/>
              </a:rPr>
              <a:t>Miesto infrastruktūros objektų priežiūros, modernizavimo </a:t>
            </a:r>
            <a:endParaRPr lang="lt-LT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lt-LT" sz="2000" b="1" strike="noStrike" spc="-1">
                <a:solidFill>
                  <a:srgbClr val="000000"/>
                </a:solidFill>
                <a:latin typeface="Arial"/>
              </a:rPr>
              <a:t>ir plėtros programa</a:t>
            </a:r>
            <a:endParaRPr lang="lt-LT" sz="2000" b="0" strike="noStrike" spc="-1">
              <a:latin typeface="Arial"/>
            </a:endParaRPr>
          </a:p>
        </p:txBody>
      </p:sp>
      <p:graphicFrame>
        <p:nvGraphicFramePr>
          <p:cNvPr id="119" name="Table 3"/>
          <p:cNvGraphicFramePr/>
          <p:nvPr>
            <p:extLst>
              <p:ext uri="{D42A27DB-BD31-4B8C-83A1-F6EECF244321}">
                <p14:modId xmlns:p14="http://schemas.microsoft.com/office/powerpoint/2010/main" val="4042158580"/>
              </p:ext>
            </p:extLst>
          </p:nvPr>
        </p:nvGraphicFramePr>
        <p:xfrm>
          <a:off x="507960" y="2237652"/>
          <a:ext cx="11281680" cy="4000440"/>
        </p:xfrm>
        <a:graphic>
          <a:graphicData uri="http://schemas.openxmlformats.org/drawingml/2006/table">
            <a:tbl>
              <a:tblPr/>
              <a:tblGrid>
                <a:gridCol w="1333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54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3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26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t-LT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04.01.01 uždavinys</a:t>
                      </a:r>
                      <a:endParaRPr lang="lt-LT" sz="20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t-LT" sz="20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Vykdyti miesto infrastruktūros objektų priežiūrą, einamąjį remontą (aplinkos priežiūra, apšvietimas)</a:t>
                      </a:r>
                      <a:endParaRPr lang="lt-LT" sz="2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lt-LT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7 380,0</a:t>
                      </a:r>
                      <a:r>
                        <a:rPr lang="en-US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 t</a:t>
                      </a:r>
                      <a:r>
                        <a:rPr lang="lt-LT" sz="2000" b="0" strike="noStrike" spc="-1" dirty="0" err="1">
                          <a:solidFill>
                            <a:srgbClr val="000000"/>
                          </a:solidFill>
                          <a:latin typeface="Arial"/>
                        </a:rPr>
                        <a:t>ūkst</a:t>
                      </a:r>
                      <a:r>
                        <a:rPr lang="lt-LT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. Eur</a:t>
                      </a:r>
                      <a:endParaRPr lang="lt-LT" sz="20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6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t-LT" sz="20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04.01.04 uždavinys</a:t>
                      </a:r>
                      <a:endParaRPr lang="lt-LT" sz="2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t-LT" sz="2000" b="0" strike="noStrike" spc="-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Sutvarkyti viešąsias erdves</a:t>
                      </a:r>
                      <a:endParaRPr lang="lt-LT" sz="20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lt-LT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5662,6 </a:t>
                      </a:r>
                      <a:r>
                        <a:rPr lang="en-US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t</a:t>
                      </a:r>
                      <a:r>
                        <a:rPr lang="lt-LT" sz="2000" b="0" strike="noStrike" spc="-1" dirty="0" err="1">
                          <a:solidFill>
                            <a:srgbClr val="000000"/>
                          </a:solidFill>
                          <a:latin typeface="Arial"/>
                        </a:rPr>
                        <a:t>ūkst</a:t>
                      </a:r>
                      <a:r>
                        <a:rPr lang="lt-LT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. Eur </a:t>
                      </a:r>
                      <a:endParaRPr lang="lt-LT" sz="20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55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t-LT" sz="20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04.02.01 uždavinys</a:t>
                      </a:r>
                      <a:endParaRPr lang="lt-LT" sz="2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20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Tobulinti miesto vidaus susisiekimo sistemą</a:t>
                      </a:r>
                      <a:r>
                        <a:rPr lang="lt-LT" sz="20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 (gatvių rekonstrukcija)</a:t>
                      </a:r>
                      <a:endParaRPr lang="lt-LT" sz="2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lt-LT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14268,3</a:t>
                      </a:r>
                      <a:r>
                        <a:rPr lang="en-US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 t</a:t>
                      </a:r>
                      <a:r>
                        <a:rPr lang="lt-LT" sz="2000" b="0" strike="noStrike" spc="-1" dirty="0" err="1">
                          <a:solidFill>
                            <a:srgbClr val="000000"/>
                          </a:solidFill>
                          <a:latin typeface="Arial"/>
                        </a:rPr>
                        <a:t>ūkst</a:t>
                      </a:r>
                      <a:r>
                        <a:rPr lang="lt-LT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. Eur</a:t>
                      </a:r>
                      <a:endParaRPr lang="lt-LT" sz="20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7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t-LT" sz="20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04.02.02</a:t>
                      </a:r>
                      <a:endParaRPr lang="lt-LT" sz="2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lt-LT" sz="20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uždavinys</a:t>
                      </a:r>
                      <a:endParaRPr lang="lt-LT" sz="2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t-LT" sz="2000" b="0" strike="noStrike" spc="-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Įrengti (žvyruotas) gatves individualių namų kvartaluose, asfaltuoti žvyruotas / </a:t>
                      </a:r>
                      <a:r>
                        <a:rPr lang="lt-LT" sz="2000" b="0" strike="noStrike" spc="-1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infrastrukt</a:t>
                      </a:r>
                      <a:r>
                        <a:rPr lang="lt-LT" sz="2000" b="0" strike="noStrike" spc="-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. programos vykdymas</a:t>
                      </a:r>
                      <a:endParaRPr lang="lt-LT" sz="20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lt-LT" sz="2000" b="0" strike="noStrike" spc="-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1 800,0 tūkst. </a:t>
                      </a:r>
                      <a:r>
                        <a:rPr lang="lt-LT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Eur</a:t>
                      </a:r>
                      <a:r>
                        <a:rPr lang="lt-LT" sz="2000" b="0" strike="noStrike" spc="-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 </a:t>
                      </a:r>
                      <a:r>
                        <a:rPr lang="lt-LT" sz="20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/ </a:t>
                      </a:r>
                    </a:p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lt-LT" sz="2000" b="0" strike="noStrike" spc="-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360,9 tūkst</a:t>
                      </a:r>
                      <a:r>
                        <a:rPr lang="lt-LT" sz="20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. </a:t>
                      </a:r>
                      <a:r>
                        <a:rPr lang="lt-LT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Eur</a:t>
                      </a:r>
                      <a:r>
                        <a:rPr lang="lt-LT" sz="20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 </a:t>
                      </a:r>
                      <a:endParaRPr lang="lt-LT" sz="20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75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t-LT" sz="20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04.01.02 uždavinys</a:t>
                      </a:r>
                      <a:endParaRPr lang="lt-LT" sz="2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t-LT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Šiaulių miesto kapinių infrastruktūros plėtra (</a:t>
                      </a:r>
                      <a:r>
                        <a:rPr lang="lt-LT" sz="2000" b="0" strike="noStrike" spc="-1" dirty="0" err="1">
                          <a:solidFill>
                            <a:srgbClr val="000000"/>
                          </a:solidFill>
                          <a:latin typeface="Arial"/>
                        </a:rPr>
                        <a:t>Daušiškės</a:t>
                      </a:r>
                      <a:r>
                        <a:rPr lang="lt-LT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,  </a:t>
                      </a:r>
                      <a:r>
                        <a:rPr lang="lt-LT" sz="2000" b="0" strike="noStrike" spc="-1" dirty="0" err="1">
                          <a:solidFill>
                            <a:srgbClr val="000000"/>
                          </a:solidFill>
                          <a:latin typeface="Arial"/>
                        </a:rPr>
                        <a:t>kolumbariumas</a:t>
                      </a:r>
                      <a:r>
                        <a:rPr lang="lt-LT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)</a:t>
                      </a:r>
                      <a:endParaRPr lang="lt-LT" sz="20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lt-LT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1 244,6 tūkst. Eur</a:t>
                      </a:r>
                      <a:endParaRPr lang="lt-LT" sz="20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0" name="Table 4"/>
          <p:cNvGraphicFramePr/>
          <p:nvPr>
            <p:extLst>
              <p:ext uri="{D42A27DB-BD31-4B8C-83A1-F6EECF244321}">
                <p14:modId xmlns:p14="http://schemas.microsoft.com/office/powerpoint/2010/main" val="3139791487"/>
              </p:ext>
            </p:extLst>
          </p:nvPr>
        </p:nvGraphicFramePr>
        <p:xfrm>
          <a:off x="507960" y="1360080"/>
          <a:ext cx="11321640" cy="822960"/>
        </p:xfrm>
        <a:graphic>
          <a:graphicData uri="http://schemas.openxmlformats.org/drawingml/2006/table">
            <a:tbl>
              <a:tblPr/>
              <a:tblGrid>
                <a:gridCol w="971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51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8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0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lt-LT" sz="2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04</a:t>
                      </a:r>
                      <a:endParaRPr lang="lt-LT" sz="2400" b="0" strike="noStrike" spc="-1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lt-LT" sz="2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Miesto infrastruktūros objektų priežiūros, </a:t>
                      </a:r>
                      <a:endParaRPr lang="lt-LT" sz="2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lt-LT" sz="2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modernizavimo ir plėtros programa</a:t>
                      </a:r>
                      <a:endParaRPr lang="lt-LT" sz="2400" b="0" strike="noStrike" spc="-1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lt-LT" sz="24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  <a:r>
                        <a:rPr lang="en-US" sz="24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lt-LT" sz="24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716,4 tūkst. Eur</a:t>
                      </a:r>
                      <a:endParaRPr lang="lt-LT" sz="2400" b="0" strike="noStrike" spc="-1" dirty="0">
                        <a:latin typeface="Arial"/>
                      </a:endParaRPr>
                    </a:p>
                  </a:txBody>
                  <a:tcPr marL="8640" marR="8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aveikslėlis 4"/>
          <p:cNvPicPr/>
          <p:nvPr/>
        </p:nvPicPr>
        <p:blipFill>
          <a:blip r:embed="rId2"/>
          <a:stretch/>
        </p:blipFill>
        <p:spPr>
          <a:xfrm>
            <a:off x="10440" y="-4320"/>
            <a:ext cx="12191760" cy="1238760"/>
          </a:xfrm>
          <a:prstGeom prst="rect">
            <a:avLst/>
          </a:prstGeom>
          <a:ln>
            <a:noFill/>
          </a:ln>
        </p:spPr>
      </p:pic>
      <p:sp>
        <p:nvSpPr>
          <p:cNvPr id="122" name="CustomShape 1"/>
          <p:cNvSpPr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E8D202D3-049B-494A-A75B-345ADDA1CCA1}" type="slidenum">
              <a:rPr lang="en-GB" sz="1200" b="0" strike="noStrike" spc="-1">
                <a:solidFill>
                  <a:srgbClr val="898989"/>
                </a:solidFill>
                <a:latin typeface="Times New Roman"/>
              </a:rPr>
              <a:t>53</a:t>
            </a:fld>
            <a:endParaRPr lang="lt-LT" sz="1200" b="0" strike="noStrike" spc="-1">
              <a:latin typeface="Arial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8782560" y="865440"/>
            <a:ext cx="33814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2021 met</a:t>
            </a:r>
            <a:r>
              <a:rPr lang="lt-LT" sz="1800" b="1" strike="noStrike" spc="-1">
                <a:solidFill>
                  <a:srgbClr val="000000"/>
                </a:solidFill>
                <a:latin typeface="Arial"/>
              </a:rPr>
              <a:t>ų biudžeto projektas</a:t>
            </a:r>
            <a:endParaRPr lang="lt-LT" sz="1800" b="0" strike="noStrike" spc="-1">
              <a:latin typeface="Arial"/>
            </a:endParaRPr>
          </a:p>
        </p:txBody>
      </p:sp>
      <p:sp>
        <p:nvSpPr>
          <p:cNvPr id="124" name="CustomShape 3"/>
          <p:cNvSpPr/>
          <p:nvPr/>
        </p:nvSpPr>
        <p:spPr>
          <a:xfrm>
            <a:off x="351360" y="267120"/>
            <a:ext cx="6792120" cy="14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 dirty="0">
                <a:solidFill>
                  <a:srgbClr val="000000"/>
                </a:solidFill>
                <a:latin typeface="Arial"/>
              </a:rPr>
              <a:t>0</a:t>
            </a:r>
            <a:r>
              <a:rPr lang="lt-LT" sz="2400" b="1" strike="noStrike" spc="-1" dirty="0">
                <a:solidFill>
                  <a:srgbClr val="000000"/>
                </a:solidFill>
                <a:latin typeface="Arial"/>
              </a:rPr>
              <a:t>4.</a:t>
            </a:r>
            <a:r>
              <a:rPr lang="en-US" sz="24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lt-LT" sz="2400" b="1" strike="noStrike" spc="-1" dirty="0">
                <a:solidFill>
                  <a:srgbClr val="000000"/>
                </a:solidFill>
                <a:latin typeface="Arial"/>
              </a:rPr>
              <a:t>Miesto infrastruktūros objektų priežiūros, </a:t>
            </a:r>
            <a:endParaRPr lang="lt-LT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lt-LT" sz="2400" b="1" strike="noStrike" spc="-1" dirty="0">
                <a:solidFill>
                  <a:srgbClr val="000000"/>
                </a:solidFill>
                <a:latin typeface="Arial"/>
              </a:rPr>
              <a:t>modernizavimo ir plėtros programa</a:t>
            </a:r>
            <a:endParaRPr lang="lt-LT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lt-LT" sz="2400" b="0" strike="noStrike" spc="-1" dirty="0">
              <a:latin typeface="Arial"/>
            </a:endParaRPr>
          </a:p>
        </p:txBody>
      </p:sp>
      <p:sp>
        <p:nvSpPr>
          <p:cNvPr id="125" name="CustomShape 4"/>
          <p:cNvSpPr/>
          <p:nvPr/>
        </p:nvSpPr>
        <p:spPr>
          <a:xfrm>
            <a:off x="322560" y="2133360"/>
            <a:ext cx="11079360" cy="192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2000"/>
              </a:lnSpc>
              <a:spcBef>
                <a:spcPts val="601"/>
              </a:spcBef>
            </a:pPr>
            <a:endParaRPr lang="lt-LT" sz="1800" b="0" strike="noStrike" spc="-1">
              <a:latin typeface="Arial"/>
            </a:endParaRPr>
          </a:p>
          <a:p>
            <a:pPr>
              <a:lnSpc>
                <a:spcPct val="102000"/>
              </a:lnSpc>
              <a:spcBef>
                <a:spcPts val="601"/>
              </a:spcBef>
            </a:pPr>
            <a:endParaRPr lang="lt-LT" sz="1800" b="0" strike="noStrike" spc="-1">
              <a:latin typeface="Arial"/>
            </a:endParaRPr>
          </a:p>
          <a:p>
            <a:pPr>
              <a:lnSpc>
                <a:spcPct val="102000"/>
              </a:lnSpc>
              <a:spcBef>
                <a:spcPts val="1800"/>
              </a:spcBef>
            </a:pPr>
            <a:endParaRPr lang="lt-LT" sz="1800" b="0" strike="noStrike" spc="-1">
              <a:latin typeface="Arial"/>
            </a:endParaRPr>
          </a:p>
          <a:p>
            <a:pPr>
              <a:lnSpc>
                <a:spcPct val="102000"/>
              </a:lnSpc>
              <a:spcBef>
                <a:spcPts val="1800"/>
              </a:spcBef>
            </a:pPr>
            <a:endParaRPr lang="lt-LT" sz="1800" b="0" strike="noStrike" spc="-1">
              <a:latin typeface="Arial"/>
            </a:endParaRPr>
          </a:p>
        </p:txBody>
      </p:sp>
      <p:sp>
        <p:nvSpPr>
          <p:cNvPr id="126" name="CustomShape 5"/>
          <p:cNvSpPr/>
          <p:nvPr/>
        </p:nvSpPr>
        <p:spPr>
          <a:xfrm>
            <a:off x="828806" y="2015640"/>
            <a:ext cx="11079360" cy="427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8000" indent="-342720">
              <a:lnSpc>
                <a:spcPct val="102000"/>
              </a:lnSpc>
              <a:spcBef>
                <a:spcPts val="601"/>
              </a:spcBef>
              <a:buSzPct val="130091"/>
              <a:buBlip>
                <a:blip r:embed="rId3"/>
              </a:buBlip>
            </a:pPr>
            <a:r>
              <a:rPr lang="lt-LT" sz="2000" b="0" strike="noStrike" spc="-1" dirty="0">
                <a:solidFill>
                  <a:srgbClr val="000000"/>
                </a:solidFill>
                <a:latin typeface="Arial"/>
              </a:rPr>
              <a:t>Medelyno seniūnija – </a:t>
            </a:r>
            <a:r>
              <a:rPr lang="lt-LT" sz="2000" b="1" strike="noStrike" spc="-1" dirty="0">
                <a:solidFill>
                  <a:srgbClr val="000000"/>
                </a:solidFill>
                <a:latin typeface="Arial"/>
              </a:rPr>
              <a:t>14,2 tūkst. Eur; </a:t>
            </a:r>
            <a:endParaRPr lang="lt-LT" sz="2000" b="0" strike="noStrike" spc="-1" dirty="0">
              <a:latin typeface="Arial"/>
            </a:endParaRPr>
          </a:p>
          <a:p>
            <a:pPr marL="288000" indent="-342720">
              <a:lnSpc>
                <a:spcPct val="102000"/>
              </a:lnSpc>
              <a:spcBef>
                <a:spcPts val="601"/>
              </a:spcBef>
              <a:buSzPct val="130091"/>
              <a:buBlip>
                <a:blip r:embed="rId3"/>
              </a:buBlip>
            </a:pPr>
            <a:r>
              <a:rPr lang="lt-LT" sz="2000" b="0" strike="noStrike" spc="-1" dirty="0">
                <a:solidFill>
                  <a:srgbClr val="000000"/>
                </a:solidFill>
                <a:latin typeface="Arial"/>
              </a:rPr>
              <a:t>Rėkyvos seniūnija –</a:t>
            </a:r>
            <a:r>
              <a:rPr lang="lt-LT" sz="2000" b="1" strike="noStrike" spc="-1" dirty="0">
                <a:solidFill>
                  <a:srgbClr val="000000"/>
                </a:solidFill>
                <a:latin typeface="Arial"/>
              </a:rPr>
              <a:t> 9,0 tūkst. Eur; </a:t>
            </a:r>
            <a:endParaRPr lang="lt-LT" sz="2000" b="0" strike="noStrike" spc="-1" dirty="0">
              <a:latin typeface="Arial"/>
            </a:endParaRPr>
          </a:p>
          <a:p>
            <a:pPr marL="288000" indent="-342720">
              <a:lnSpc>
                <a:spcPct val="102000"/>
              </a:lnSpc>
              <a:spcBef>
                <a:spcPts val="601"/>
              </a:spcBef>
              <a:buSzPct val="130091"/>
              <a:buBlip>
                <a:blip r:embed="rId3"/>
              </a:buBlip>
            </a:pPr>
            <a:r>
              <a:rPr lang="lt-LT" sz="2000" b="0" strike="noStrike" spc="-1" dirty="0">
                <a:solidFill>
                  <a:srgbClr val="000000"/>
                </a:solidFill>
                <a:latin typeface="Arial"/>
              </a:rPr>
              <a:t>Miesto gatvių, šaligatvių ir sanitarinis valymas – </a:t>
            </a:r>
            <a:r>
              <a:rPr lang="lt-LT" sz="2000" b="1" strike="noStrike" spc="-1" dirty="0">
                <a:solidFill>
                  <a:srgbClr val="000000"/>
                </a:solidFill>
                <a:latin typeface="Arial"/>
              </a:rPr>
              <a:t>1 300,0 tūkst. Eur; </a:t>
            </a:r>
            <a:endParaRPr lang="lt-LT" sz="2000" b="0" strike="noStrike" spc="-1" dirty="0">
              <a:latin typeface="Arial"/>
            </a:endParaRPr>
          </a:p>
          <a:p>
            <a:pPr marL="288000" indent="-342720">
              <a:lnSpc>
                <a:spcPct val="102000"/>
              </a:lnSpc>
              <a:spcBef>
                <a:spcPts val="601"/>
              </a:spcBef>
              <a:buSzPct val="130091"/>
              <a:buBlip>
                <a:blip r:embed="rId3"/>
              </a:buBlip>
            </a:pPr>
            <a:r>
              <a:rPr lang="lt-LT" sz="2000" b="0" strike="noStrike" spc="-1" dirty="0">
                <a:solidFill>
                  <a:srgbClr val="000000"/>
                </a:solidFill>
                <a:latin typeface="Arial"/>
              </a:rPr>
              <a:t>Miesto apšvietimo išlaidos (su elektra) </a:t>
            </a:r>
            <a:r>
              <a:rPr lang="lt-LT" sz="2000" b="1" strike="noStrike" spc="-1" dirty="0">
                <a:solidFill>
                  <a:srgbClr val="000000"/>
                </a:solidFill>
                <a:latin typeface="Arial"/>
              </a:rPr>
              <a:t>– 2 170,0 tūkst. Eur; </a:t>
            </a:r>
            <a:endParaRPr lang="lt-LT" sz="2000" b="0" strike="noStrike" spc="-1" dirty="0">
              <a:latin typeface="Arial"/>
            </a:endParaRPr>
          </a:p>
          <a:p>
            <a:pPr marL="288000" indent="-342720">
              <a:lnSpc>
                <a:spcPct val="102000"/>
              </a:lnSpc>
              <a:spcBef>
                <a:spcPts val="601"/>
              </a:spcBef>
              <a:buSzPct val="130091"/>
              <a:buBlip>
                <a:blip r:embed="rId3"/>
              </a:buBlip>
            </a:pPr>
            <a:r>
              <a:rPr lang="lt-LT" sz="2000" b="0" strike="noStrike" spc="-1" dirty="0">
                <a:solidFill>
                  <a:srgbClr val="000000"/>
                </a:solidFill>
                <a:latin typeface="Arial"/>
              </a:rPr>
              <a:t>Žaliųjų plotų tvarkymas  - </a:t>
            </a:r>
            <a:r>
              <a:rPr lang="lt-LT" sz="2000" b="1" strike="noStrike" spc="-1" dirty="0">
                <a:solidFill>
                  <a:srgbClr val="000000"/>
                </a:solidFill>
                <a:latin typeface="Arial"/>
              </a:rPr>
              <a:t>340,0 tūkst. Eur;</a:t>
            </a:r>
            <a:endParaRPr lang="lt-LT" sz="2000" b="0" strike="noStrike" spc="-1" dirty="0">
              <a:latin typeface="Arial"/>
            </a:endParaRPr>
          </a:p>
          <a:p>
            <a:pPr marL="288000" indent="-342720">
              <a:lnSpc>
                <a:spcPct val="102000"/>
              </a:lnSpc>
              <a:spcBef>
                <a:spcPts val="601"/>
              </a:spcBef>
              <a:buSzPct val="130091"/>
              <a:buBlip>
                <a:blip r:embed="rId3"/>
              </a:buBlip>
            </a:pPr>
            <a:r>
              <a:rPr lang="lt-LT" sz="2000" b="0" strike="noStrike" spc="-1" dirty="0">
                <a:solidFill>
                  <a:srgbClr val="000000"/>
                </a:solidFill>
                <a:latin typeface="Arial"/>
              </a:rPr>
              <a:t>Garažų bendrijų (1 ir 3) teritorijų tvarkymui  - </a:t>
            </a:r>
            <a:r>
              <a:rPr lang="lt-LT" sz="2000" b="1" strike="noStrike" spc="-1" dirty="0">
                <a:solidFill>
                  <a:srgbClr val="000000"/>
                </a:solidFill>
                <a:latin typeface="Arial"/>
              </a:rPr>
              <a:t>320,0 tūkst. Eur;</a:t>
            </a:r>
            <a:endParaRPr lang="lt-LT" sz="2000" b="0" strike="noStrike" spc="-1" dirty="0">
              <a:latin typeface="Arial"/>
            </a:endParaRPr>
          </a:p>
          <a:p>
            <a:pPr marL="288000" indent="-342720">
              <a:lnSpc>
                <a:spcPct val="102000"/>
              </a:lnSpc>
              <a:spcBef>
                <a:spcPts val="601"/>
              </a:spcBef>
              <a:buSzPct val="130091"/>
              <a:buBlip>
                <a:blip r:embed="rId3"/>
              </a:buBlip>
            </a:pPr>
            <a:r>
              <a:rPr lang="lt-LT" sz="2000" b="0" strike="noStrike" spc="-1" dirty="0">
                <a:solidFill>
                  <a:srgbClr val="000000"/>
                </a:solidFill>
                <a:latin typeface="Arial"/>
              </a:rPr>
              <a:t>Parkomatams  - </a:t>
            </a:r>
            <a:r>
              <a:rPr lang="lt-LT" sz="2000" b="1" strike="noStrike" spc="-1" dirty="0">
                <a:solidFill>
                  <a:srgbClr val="000000"/>
                </a:solidFill>
                <a:latin typeface="Arial"/>
              </a:rPr>
              <a:t>630,8 tūkst. Eur;</a:t>
            </a:r>
            <a:endParaRPr lang="lt-LT" sz="2000" b="0" strike="noStrike" spc="-1" dirty="0">
              <a:latin typeface="Arial"/>
            </a:endParaRPr>
          </a:p>
          <a:p>
            <a:pPr marL="288000" indent="-342720">
              <a:lnSpc>
                <a:spcPct val="102000"/>
              </a:lnSpc>
              <a:spcBef>
                <a:spcPts val="601"/>
              </a:spcBef>
              <a:buSzPct val="130091"/>
              <a:buBlip>
                <a:blip r:embed="rId3"/>
              </a:buBlip>
            </a:pPr>
            <a:r>
              <a:rPr lang="lt-LT" sz="2000" b="0" strike="noStrike" spc="-1" dirty="0">
                <a:solidFill>
                  <a:srgbClr val="000000"/>
                </a:solidFill>
                <a:latin typeface="Arial"/>
              </a:rPr>
              <a:t>Žvyruotų gatvių </a:t>
            </a:r>
            <a:r>
              <a:rPr lang="lt-LT" sz="2000" b="0" strike="noStrike" spc="-1" dirty="0" err="1">
                <a:solidFill>
                  <a:srgbClr val="000000"/>
                </a:solidFill>
                <a:latin typeface="Arial"/>
              </a:rPr>
              <a:t>greideriavimo</a:t>
            </a:r>
            <a:r>
              <a:rPr lang="lt-LT" sz="2000" b="0" strike="noStrike" spc="-1" dirty="0">
                <a:solidFill>
                  <a:srgbClr val="000000"/>
                </a:solidFill>
                <a:latin typeface="Arial"/>
              </a:rPr>
              <a:t>, priežiūros išlaidos </a:t>
            </a:r>
            <a:r>
              <a:rPr lang="lt-LT" sz="2000" b="1" strike="noStrike" spc="-1" dirty="0">
                <a:solidFill>
                  <a:srgbClr val="000000"/>
                </a:solidFill>
                <a:latin typeface="Arial"/>
              </a:rPr>
              <a:t>– 270,0 tūkst. Eur;</a:t>
            </a:r>
            <a:endParaRPr lang="lt-LT" sz="2000" b="0" strike="noStrike" spc="-1" dirty="0">
              <a:latin typeface="Arial"/>
            </a:endParaRPr>
          </a:p>
          <a:p>
            <a:pPr marL="288000" indent="-342720">
              <a:lnSpc>
                <a:spcPct val="102000"/>
              </a:lnSpc>
              <a:spcBef>
                <a:spcPts val="601"/>
              </a:spcBef>
              <a:buSzPct val="130091"/>
              <a:buBlip>
                <a:blip r:embed="rId3"/>
              </a:buBlip>
            </a:pPr>
            <a:r>
              <a:rPr lang="lt-LT" sz="2000" b="0" strike="noStrike" spc="-1" dirty="0">
                <a:solidFill>
                  <a:srgbClr val="000000"/>
                </a:solidFill>
                <a:latin typeface="Arial"/>
              </a:rPr>
              <a:t>Kelio dangos ženklinimo išlaidos </a:t>
            </a:r>
            <a:r>
              <a:rPr lang="lt-LT" sz="2000" b="1" strike="noStrike" spc="-1" dirty="0">
                <a:solidFill>
                  <a:srgbClr val="000000"/>
                </a:solidFill>
                <a:latin typeface="Arial"/>
              </a:rPr>
              <a:t>– 100,0 tūkst. Eur; </a:t>
            </a:r>
            <a:endParaRPr lang="lt-LT" sz="2000" b="0" strike="noStrike" spc="-1" dirty="0">
              <a:latin typeface="Arial"/>
            </a:endParaRPr>
          </a:p>
          <a:p>
            <a:pPr marL="343080" indent="-342720">
              <a:lnSpc>
                <a:spcPct val="102000"/>
              </a:lnSpc>
              <a:spcBef>
                <a:spcPts val="601"/>
              </a:spcBef>
              <a:buSzPct val="130091"/>
              <a:buBlip>
                <a:blip r:embed="rId3"/>
              </a:buBlip>
            </a:pPr>
            <a:r>
              <a:rPr lang="lt-LT" sz="2000" b="0" strike="noStrike" spc="-1" dirty="0">
                <a:solidFill>
                  <a:srgbClr val="000000"/>
                </a:solidFill>
                <a:latin typeface="Arial"/>
              </a:rPr>
              <a:t>Kelio ženklų, atitvarų, signalinių stulpelių, saugumo kalnelių įrengimas </a:t>
            </a:r>
            <a:r>
              <a:rPr lang="lt-LT" sz="2000" b="1" strike="noStrike" spc="-1" dirty="0">
                <a:solidFill>
                  <a:srgbClr val="000000"/>
                </a:solidFill>
                <a:latin typeface="Arial"/>
              </a:rPr>
              <a:t>– 70,0 tūkst. Eur; </a:t>
            </a:r>
            <a:endParaRPr lang="lt-LT" sz="2000" b="0" strike="noStrike" spc="-1" dirty="0">
              <a:latin typeface="Arial"/>
            </a:endParaRPr>
          </a:p>
          <a:p>
            <a:pPr marL="343080" indent="-342720">
              <a:lnSpc>
                <a:spcPct val="102000"/>
              </a:lnSpc>
              <a:spcBef>
                <a:spcPts val="601"/>
              </a:spcBef>
              <a:buSzPct val="130091"/>
              <a:buBlip>
                <a:blip r:embed="rId3"/>
              </a:buBlip>
            </a:pPr>
            <a:r>
              <a:rPr lang="lt-LT" sz="2000" b="0" strike="noStrike" spc="-1" dirty="0">
                <a:solidFill>
                  <a:srgbClr val="000000"/>
                </a:solidFill>
                <a:latin typeface="Arial"/>
              </a:rPr>
              <a:t>Kryptinio apšvietimo įregimas </a:t>
            </a:r>
            <a:r>
              <a:rPr lang="lt-LT" sz="2000" b="1" strike="noStrike" spc="-1" dirty="0">
                <a:solidFill>
                  <a:srgbClr val="000000"/>
                </a:solidFill>
                <a:latin typeface="Arial"/>
              </a:rPr>
              <a:t>– 40,0 tūkst. Eur;</a:t>
            </a:r>
            <a:endParaRPr lang="lt-LT" sz="2000" b="0" strike="noStrike" spc="-1" dirty="0">
              <a:latin typeface="Arial"/>
            </a:endParaRPr>
          </a:p>
        </p:txBody>
      </p:sp>
      <p:graphicFrame>
        <p:nvGraphicFramePr>
          <p:cNvPr id="8" name="Table 4"/>
          <p:cNvGraphicFramePr/>
          <p:nvPr>
            <p:extLst>
              <p:ext uri="{D42A27DB-BD31-4B8C-83A1-F6EECF244321}">
                <p14:modId xmlns:p14="http://schemas.microsoft.com/office/powerpoint/2010/main" val="1325288253"/>
              </p:ext>
            </p:extLst>
          </p:nvPr>
        </p:nvGraphicFramePr>
        <p:xfrm>
          <a:off x="400680" y="1311286"/>
          <a:ext cx="11411280" cy="663639"/>
        </p:xfrm>
        <a:graphic>
          <a:graphicData uri="http://schemas.openxmlformats.org/drawingml/2006/table">
            <a:tbl>
              <a:tblPr/>
              <a:tblGrid>
                <a:gridCol w="1343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01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6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3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t-LT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04.01.01.</a:t>
                      </a:r>
                      <a:endParaRPr lang="lt-LT" sz="18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t-LT" sz="18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Vykdyti miesto infrastruktūros objektų priežiūrą, einamąjį remontą (aplinkos priežiūra, apšvietimas)  iš jų:</a:t>
                      </a:r>
                      <a:endParaRPr lang="lt-LT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lt-LT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7 380,0</a:t>
                      </a: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 t</a:t>
                      </a:r>
                      <a:r>
                        <a:rPr lang="lt-LT" sz="1800" b="0" strike="noStrike" spc="-1" dirty="0" err="1">
                          <a:solidFill>
                            <a:srgbClr val="000000"/>
                          </a:solidFill>
                          <a:latin typeface="Arial"/>
                        </a:rPr>
                        <a:t>ūkst</a:t>
                      </a:r>
                      <a:r>
                        <a:rPr lang="lt-LT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. Eur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800" b="0" strike="noStrike" spc="-1" dirty="0">
                          <a:solidFill>
                            <a:srgbClr val="000000"/>
                          </a:solidFill>
                          <a:latin typeface="+mn-lt"/>
                        </a:rPr>
                        <a:t>(2021 m. - 6 046,9)</a:t>
                      </a:r>
                      <a:endParaRPr lang="lt-LT" sz="18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aveikslėlis 4"/>
          <p:cNvPicPr/>
          <p:nvPr/>
        </p:nvPicPr>
        <p:blipFill>
          <a:blip r:embed="rId2"/>
          <a:stretch/>
        </p:blipFill>
        <p:spPr>
          <a:xfrm>
            <a:off x="10440" y="-4320"/>
            <a:ext cx="12191760" cy="1238760"/>
          </a:xfrm>
          <a:prstGeom prst="rect">
            <a:avLst/>
          </a:prstGeom>
          <a:ln>
            <a:noFill/>
          </a:ln>
        </p:spPr>
      </p:pic>
      <p:sp>
        <p:nvSpPr>
          <p:cNvPr id="128" name="CustomShape 1"/>
          <p:cNvSpPr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69269AA2-24BE-4BA1-9E65-BF2689995489}" type="slidenum">
              <a:rPr lang="en-GB" sz="1200" b="0" strike="noStrike" spc="-1">
                <a:solidFill>
                  <a:srgbClr val="898989"/>
                </a:solidFill>
                <a:latin typeface="Times New Roman"/>
              </a:rPr>
              <a:t>54</a:t>
            </a:fld>
            <a:endParaRPr lang="lt-LT" sz="1200" b="0" strike="noStrike" spc="-1">
              <a:latin typeface="Arial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351360" y="267120"/>
            <a:ext cx="6841017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 dirty="0">
                <a:solidFill>
                  <a:srgbClr val="000000"/>
                </a:solidFill>
                <a:latin typeface="Arial"/>
              </a:rPr>
              <a:t>0</a:t>
            </a:r>
            <a:r>
              <a:rPr lang="lt-LT" sz="2400" b="1" strike="noStrike" spc="-1" dirty="0">
                <a:solidFill>
                  <a:srgbClr val="000000"/>
                </a:solidFill>
                <a:latin typeface="Arial"/>
              </a:rPr>
              <a:t>4.</a:t>
            </a:r>
            <a:r>
              <a:rPr lang="en-US" sz="24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lt-LT" sz="2400" b="1" strike="noStrike" spc="-1" dirty="0">
                <a:solidFill>
                  <a:srgbClr val="000000"/>
                </a:solidFill>
                <a:latin typeface="Arial"/>
              </a:rPr>
              <a:t>Miesto infrastruktūros objektų priežiūros, </a:t>
            </a:r>
            <a:endParaRPr lang="lt-LT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lt-LT" sz="2400" b="1" strike="noStrike" spc="-1" dirty="0">
                <a:solidFill>
                  <a:srgbClr val="000000"/>
                </a:solidFill>
                <a:latin typeface="Arial"/>
              </a:rPr>
              <a:t>modernizavimo ir plėtros programa</a:t>
            </a:r>
            <a:endParaRPr lang="lt-LT" sz="2400" b="0" strike="noStrike" spc="-1" dirty="0">
              <a:latin typeface="Arial"/>
            </a:endParaRPr>
          </a:p>
        </p:txBody>
      </p:sp>
      <p:sp>
        <p:nvSpPr>
          <p:cNvPr id="130" name="CustomShape 3"/>
          <p:cNvSpPr/>
          <p:nvPr/>
        </p:nvSpPr>
        <p:spPr>
          <a:xfrm>
            <a:off x="322560" y="2133360"/>
            <a:ext cx="11079360" cy="192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2000"/>
              </a:lnSpc>
              <a:spcBef>
                <a:spcPts val="601"/>
              </a:spcBef>
            </a:pPr>
            <a:endParaRPr lang="lt-LT" sz="1800" b="0" strike="noStrike" spc="-1">
              <a:latin typeface="Arial"/>
            </a:endParaRPr>
          </a:p>
          <a:p>
            <a:pPr>
              <a:lnSpc>
                <a:spcPct val="102000"/>
              </a:lnSpc>
              <a:spcBef>
                <a:spcPts val="601"/>
              </a:spcBef>
            </a:pPr>
            <a:endParaRPr lang="lt-LT" sz="1800" b="0" strike="noStrike" spc="-1">
              <a:latin typeface="Arial"/>
            </a:endParaRPr>
          </a:p>
          <a:p>
            <a:pPr>
              <a:lnSpc>
                <a:spcPct val="102000"/>
              </a:lnSpc>
              <a:spcBef>
                <a:spcPts val="1800"/>
              </a:spcBef>
            </a:pPr>
            <a:endParaRPr lang="lt-LT" sz="1800" b="0" strike="noStrike" spc="-1">
              <a:latin typeface="Arial"/>
            </a:endParaRPr>
          </a:p>
          <a:p>
            <a:pPr>
              <a:lnSpc>
                <a:spcPct val="102000"/>
              </a:lnSpc>
              <a:spcBef>
                <a:spcPts val="1800"/>
              </a:spcBef>
            </a:pPr>
            <a:endParaRPr lang="lt-LT" sz="1800" b="0" strike="noStrike" spc="-1">
              <a:latin typeface="Arial"/>
            </a:endParaRPr>
          </a:p>
        </p:txBody>
      </p:sp>
      <p:sp>
        <p:nvSpPr>
          <p:cNvPr id="132" name="CustomShape 5"/>
          <p:cNvSpPr/>
          <p:nvPr/>
        </p:nvSpPr>
        <p:spPr>
          <a:xfrm>
            <a:off x="556020" y="1505880"/>
            <a:ext cx="11079360" cy="448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>
              <a:lnSpc>
                <a:spcPct val="102000"/>
              </a:lnSpc>
              <a:spcBef>
                <a:spcPts val="601"/>
              </a:spcBef>
              <a:buSzPct val="130091"/>
              <a:buBlip>
                <a:blip r:embed="rId3"/>
              </a:buBlip>
            </a:pPr>
            <a:r>
              <a:rPr lang="lt-LT" sz="2000" b="0" strike="noStrike" spc="-1" dirty="0">
                <a:solidFill>
                  <a:srgbClr val="000000"/>
                </a:solidFill>
                <a:latin typeface="Arial"/>
              </a:rPr>
              <a:t>Daugiabučių kiemų dangos remontas – </a:t>
            </a:r>
            <a:r>
              <a:rPr lang="lt-LT" sz="2000" b="1" strike="noStrike" spc="-1" dirty="0">
                <a:solidFill>
                  <a:srgbClr val="000000"/>
                </a:solidFill>
                <a:latin typeface="Arial"/>
              </a:rPr>
              <a:t>5</a:t>
            </a:r>
            <a:r>
              <a:rPr lang="en-US" sz="2000" b="1" strike="noStrike" spc="-1" dirty="0">
                <a:solidFill>
                  <a:srgbClr val="000000"/>
                </a:solidFill>
                <a:latin typeface="Arial"/>
              </a:rPr>
              <a:t>0</a:t>
            </a:r>
            <a:r>
              <a:rPr lang="lt-LT" sz="2000" b="1" strike="noStrike" spc="-1" dirty="0">
                <a:solidFill>
                  <a:srgbClr val="000000"/>
                </a:solidFill>
                <a:latin typeface="Arial"/>
              </a:rPr>
              <a:t>0,0 tūkst. </a:t>
            </a:r>
            <a:r>
              <a:rPr lang="lt-LT" sz="2000" b="1" spc="-1" dirty="0">
                <a:solidFill>
                  <a:srgbClr val="000000"/>
                </a:solidFill>
                <a:latin typeface="Arial"/>
              </a:rPr>
              <a:t>Eur;</a:t>
            </a:r>
            <a:endParaRPr lang="lt-LT" sz="2000" b="0" strike="noStrike" spc="-1" dirty="0">
              <a:latin typeface="Arial"/>
            </a:endParaRPr>
          </a:p>
          <a:p>
            <a:pPr marL="343080" indent="-342720">
              <a:lnSpc>
                <a:spcPct val="102000"/>
              </a:lnSpc>
              <a:spcBef>
                <a:spcPts val="601"/>
              </a:spcBef>
              <a:buSzPct val="130091"/>
              <a:buBlip>
                <a:blip r:embed="rId3"/>
              </a:buBlip>
            </a:pPr>
            <a:r>
              <a:rPr lang="lt-LT" sz="2000" b="0" strike="noStrike" spc="-1" dirty="0">
                <a:solidFill>
                  <a:srgbClr val="000000"/>
                </a:solidFill>
                <a:latin typeface="Arial"/>
              </a:rPr>
              <a:t>Duobių tvarkymas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ir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lt-LT" sz="2000" b="0" strike="noStrike" spc="-1" dirty="0">
                <a:solidFill>
                  <a:srgbClr val="000000"/>
                </a:solidFill>
                <a:latin typeface="Arial"/>
              </a:rPr>
              <a:t>šaligatvių remontas  – </a:t>
            </a:r>
            <a:r>
              <a:rPr lang="lt-LT" sz="2000" b="1" strike="noStrike" spc="-1" dirty="0">
                <a:solidFill>
                  <a:srgbClr val="000000"/>
                </a:solidFill>
                <a:latin typeface="Arial"/>
              </a:rPr>
              <a:t>480,0 tūkst. </a:t>
            </a:r>
            <a:r>
              <a:rPr lang="lt-LT" sz="2000" b="1" spc="-1" dirty="0">
                <a:solidFill>
                  <a:srgbClr val="000000"/>
                </a:solidFill>
                <a:latin typeface="Arial"/>
              </a:rPr>
              <a:t>Eur;</a:t>
            </a:r>
            <a:endParaRPr lang="lt-LT" sz="2000" b="0" strike="noStrike" spc="-1" dirty="0">
              <a:latin typeface="Arial"/>
            </a:endParaRPr>
          </a:p>
          <a:p>
            <a:pPr marL="343080" indent="-342720">
              <a:lnSpc>
                <a:spcPct val="102000"/>
              </a:lnSpc>
              <a:spcBef>
                <a:spcPts val="601"/>
              </a:spcBef>
              <a:buSzPct val="130091"/>
              <a:buBlip>
                <a:blip r:embed="rId3"/>
              </a:buBlip>
            </a:pPr>
            <a:r>
              <a:rPr lang="lt-LT" sz="2000" b="0" strike="noStrike" spc="-1" dirty="0">
                <a:solidFill>
                  <a:srgbClr val="000000"/>
                </a:solidFill>
                <a:latin typeface="Arial"/>
              </a:rPr>
              <a:t>Apmokėti už rinkliavos dėl mokamų automobilių stovėjimo administravimą – </a:t>
            </a:r>
            <a:r>
              <a:rPr lang="lt-LT" sz="2000" b="1" strike="noStrike" spc="-1" dirty="0">
                <a:solidFill>
                  <a:srgbClr val="000000"/>
                </a:solidFill>
                <a:latin typeface="Arial"/>
              </a:rPr>
              <a:t>160,0 tūkst. </a:t>
            </a:r>
            <a:r>
              <a:rPr lang="lt-LT" sz="2000" b="1" spc="-1" dirty="0">
                <a:solidFill>
                  <a:srgbClr val="000000"/>
                </a:solidFill>
                <a:latin typeface="Arial"/>
              </a:rPr>
              <a:t>Eur;</a:t>
            </a:r>
            <a:r>
              <a:rPr lang="lt-LT" sz="20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endParaRPr lang="lt-LT" sz="2000" b="0" strike="noStrike" spc="-1" dirty="0">
              <a:latin typeface="Arial"/>
            </a:endParaRPr>
          </a:p>
          <a:p>
            <a:pPr marL="343080" indent="-342720">
              <a:lnSpc>
                <a:spcPct val="102000"/>
              </a:lnSpc>
              <a:spcBef>
                <a:spcPts val="601"/>
              </a:spcBef>
              <a:buSzPct val="130091"/>
              <a:buBlip>
                <a:blip r:embed="rId3"/>
              </a:buBlip>
            </a:pPr>
            <a:r>
              <a:rPr lang="lt-LT" sz="2000" b="0" strike="noStrike" spc="-1" dirty="0">
                <a:solidFill>
                  <a:srgbClr val="000000"/>
                </a:solidFill>
                <a:latin typeface="Arial"/>
              </a:rPr>
              <a:t>Vaikų žaidimų aikštelių priežiūrai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strike="noStrike" spc="-1" dirty="0">
                <a:solidFill>
                  <a:srgbClr val="000000"/>
                </a:solidFill>
                <a:latin typeface="Arial"/>
              </a:rPr>
              <a:t>70</a:t>
            </a:r>
            <a:r>
              <a:rPr lang="lt-LT" sz="2000" b="1" strike="noStrike" spc="-1" dirty="0">
                <a:solidFill>
                  <a:srgbClr val="000000"/>
                </a:solidFill>
                <a:latin typeface="Arial"/>
              </a:rPr>
              <a:t>,0</a:t>
            </a:r>
            <a:r>
              <a:rPr lang="en-US" sz="2000" b="1" strike="noStrike" spc="-1" dirty="0">
                <a:solidFill>
                  <a:srgbClr val="000000"/>
                </a:solidFill>
                <a:latin typeface="Arial"/>
              </a:rPr>
              <a:t> t</a:t>
            </a:r>
            <a:r>
              <a:rPr lang="lt-LT" sz="2000" b="1" strike="noStrike" spc="-1" dirty="0" err="1">
                <a:solidFill>
                  <a:srgbClr val="000000"/>
                </a:solidFill>
                <a:latin typeface="Arial"/>
              </a:rPr>
              <a:t>ūkst</a:t>
            </a:r>
            <a:r>
              <a:rPr lang="lt-LT" sz="2000" b="1" strike="noStrike" spc="-1" dirty="0">
                <a:solidFill>
                  <a:srgbClr val="000000"/>
                </a:solidFill>
                <a:latin typeface="Arial"/>
              </a:rPr>
              <a:t>. </a:t>
            </a:r>
            <a:r>
              <a:rPr lang="lt-LT" sz="2000" b="1" spc="-1" dirty="0">
                <a:solidFill>
                  <a:srgbClr val="000000"/>
                </a:solidFill>
                <a:latin typeface="Arial"/>
              </a:rPr>
              <a:t>Eur;</a:t>
            </a:r>
            <a:r>
              <a:rPr lang="lt-LT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endParaRPr lang="lt-LT" sz="2000" b="0" strike="noStrike" spc="-1" dirty="0">
              <a:latin typeface="Arial"/>
            </a:endParaRPr>
          </a:p>
          <a:p>
            <a:pPr marL="343080" indent="-342720">
              <a:lnSpc>
                <a:spcPct val="102000"/>
              </a:lnSpc>
              <a:spcBef>
                <a:spcPts val="601"/>
              </a:spcBef>
              <a:buSzPct val="130091"/>
              <a:buBlip>
                <a:blip r:embed="rId3"/>
              </a:buBlip>
            </a:pPr>
            <a:r>
              <a:rPr lang="lt-LT" sz="2000" b="0" strike="noStrike" spc="-1" dirty="0">
                <a:solidFill>
                  <a:srgbClr val="000000"/>
                </a:solidFill>
                <a:latin typeface="Arial"/>
              </a:rPr>
              <a:t>Benamių gyvūnų gaudymas, maitinimas </a:t>
            </a:r>
            <a:r>
              <a:rPr lang="lt-LT" sz="2000" b="1" strike="noStrike" spc="-1" dirty="0">
                <a:solidFill>
                  <a:srgbClr val="000000"/>
                </a:solidFill>
                <a:latin typeface="Arial"/>
              </a:rPr>
              <a:t>– 39,6 tūkst. </a:t>
            </a:r>
            <a:r>
              <a:rPr lang="lt-LT" sz="2000" b="1" spc="-1" dirty="0">
                <a:solidFill>
                  <a:srgbClr val="000000"/>
                </a:solidFill>
                <a:latin typeface="Arial"/>
              </a:rPr>
              <a:t>Eur;</a:t>
            </a:r>
            <a:r>
              <a:rPr lang="lt-LT" sz="20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endParaRPr lang="lt-LT" sz="2000" b="0" strike="noStrike" spc="-1" dirty="0">
              <a:latin typeface="Arial"/>
            </a:endParaRPr>
          </a:p>
          <a:p>
            <a:pPr marL="343080" indent="-342720">
              <a:lnSpc>
                <a:spcPct val="102000"/>
              </a:lnSpc>
              <a:spcBef>
                <a:spcPts val="601"/>
              </a:spcBef>
              <a:buSzPct val="130091"/>
              <a:buBlip>
                <a:blip r:embed="rId3"/>
              </a:buBlip>
            </a:pPr>
            <a:r>
              <a:rPr lang="lt-LT" sz="2000" b="0" strike="noStrike" spc="-1" dirty="0">
                <a:solidFill>
                  <a:srgbClr val="000000"/>
                </a:solidFill>
                <a:latin typeface="Arial"/>
              </a:rPr>
              <a:t>Medžių tvarkymas, gėlynų priežiūra  - </a:t>
            </a:r>
            <a:r>
              <a:rPr lang="lt-LT" sz="2000" b="1" strike="noStrike" spc="-1" dirty="0">
                <a:solidFill>
                  <a:srgbClr val="000000"/>
                </a:solidFill>
                <a:latin typeface="Arial"/>
              </a:rPr>
              <a:t>200,4 tūkst. </a:t>
            </a:r>
            <a:r>
              <a:rPr lang="lt-LT" sz="2000" b="1" spc="-1" dirty="0">
                <a:solidFill>
                  <a:srgbClr val="000000"/>
                </a:solidFill>
                <a:latin typeface="Arial"/>
              </a:rPr>
              <a:t>Eur;</a:t>
            </a:r>
            <a:endParaRPr lang="lt-LT" sz="2000" b="0" strike="noStrike" spc="-1" dirty="0">
              <a:latin typeface="Arial"/>
            </a:endParaRPr>
          </a:p>
          <a:p>
            <a:pPr marL="343080" indent="-342720">
              <a:lnSpc>
                <a:spcPct val="102000"/>
              </a:lnSpc>
              <a:spcBef>
                <a:spcPts val="601"/>
              </a:spcBef>
              <a:buSzPct val="130091"/>
              <a:buBlip>
                <a:blip r:embed="rId3"/>
              </a:buBlip>
            </a:pPr>
            <a:r>
              <a:rPr lang="lt-LT" sz="2000" b="0" strike="noStrike" spc="-1" dirty="0">
                <a:solidFill>
                  <a:srgbClr val="000000"/>
                </a:solidFill>
                <a:latin typeface="Arial"/>
              </a:rPr>
              <a:t>Švenčių, renginių aptarnavimas – </a:t>
            </a:r>
            <a:r>
              <a:rPr lang="lt-LT" sz="2000" b="1" strike="noStrike" spc="-1" dirty="0">
                <a:solidFill>
                  <a:srgbClr val="000000"/>
                </a:solidFill>
                <a:latin typeface="Arial"/>
              </a:rPr>
              <a:t>60,0 tūkst. </a:t>
            </a:r>
            <a:r>
              <a:rPr lang="lt-LT" sz="2000" b="1" spc="-1" dirty="0">
                <a:solidFill>
                  <a:srgbClr val="000000"/>
                </a:solidFill>
                <a:latin typeface="Arial"/>
              </a:rPr>
              <a:t>Eur;</a:t>
            </a:r>
            <a:r>
              <a:rPr lang="lt-LT" sz="20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endParaRPr lang="lt-LT" sz="2000" b="0" strike="noStrike" spc="-1" dirty="0">
              <a:latin typeface="Arial"/>
            </a:endParaRPr>
          </a:p>
          <a:p>
            <a:pPr marL="343080" indent="-342720">
              <a:lnSpc>
                <a:spcPct val="102000"/>
              </a:lnSpc>
              <a:spcBef>
                <a:spcPts val="601"/>
              </a:spcBef>
              <a:buSzPct val="130091"/>
              <a:buBlip>
                <a:blip r:embed="rId3"/>
              </a:buBlip>
            </a:pPr>
            <a:r>
              <a:rPr lang="lt-LT" sz="2000" b="0" strike="noStrike" spc="-1" dirty="0">
                <a:solidFill>
                  <a:srgbClr val="000000"/>
                </a:solidFill>
                <a:latin typeface="Arial"/>
              </a:rPr>
              <a:t>Žmonių kūnų pervežimo, palaikymo, laidojimo išlaidos </a:t>
            </a:r>
            <a:r>
              <a:rPr lang="lt-LT" sz="2000" b="1" strike="noStrike" spc="-1" dirty="0">
                <a:solidFill>
                  <a:srgbClr val="000000"/>
                </a:solidFill>
                <a:latin typeface="Arial"/>
              </a:rPr>
              <a:t>– 20,3 tūkst. </a:t>
            </a:r>
            <a:r>
              <a:rPr lang="lt-LT" sz="2000" b="1" spc="-1" dirty="0">
                <a:solidFill>
                  <a:srgbClr val="000000"/>
                </a:solidFill>
                <a:latin typeface="Arial"/>
              </a:rPr>
              <a:t>Eur;</a:t>
            </a:r>
            <a:endParaRPr lang="lt-LT" sz="2000" b="0" strike="noStrike" spc="-1" dirty="0">
              <a:latin typeface="Arial"/>
            </a:endParaRPr>
          </a:p>
          <a:p>
            <a:pPr marL="343080" indent="-342720">
              <a:lnSpc>
                <a:spcPct val="102000"/>
              </a:lnSpc>
              <a:spcBef>
                <a:spcPts val="601"/>
              </a:spcBef>
              <a:buSzPct val="130091"/>
              <a:buBlip>
                <a:blip r:embed="rId3"/>
              </a:buBlip>
            </a:pPr>
            <a:r>
              <a:rPr lang="lt-LT" sz="2000" b="0" strike="noStrike" spc="-1" dirty="0">
                <a:solidFill>
                  <a:srgbClr val="000000"/>
                </a:solidFill>
                <a:latin typeface="Arial"/>
              </a:rPr>
              <a:t>Apmokėjimas už paviršines nuotekas  </a:t>
            </a:r>
            <a:r>
              <a:rPr lang="lt-LT" sz="2000" b="1" strike="noStrike" spc="-1" dirty="0">
                <a:solidFill>
                  <a:srgbClr val="000000"/>
                </a:solidFill>
                <a:latin typeface="Arial"/>
              </a:rPr>
              <a:t>– 83,3 tūkst. </a:t>
            </a:r>
            <a:r>
              <a:rPr lang="lt-LT" sz="2000" b="1" spc="-1" dirty="0">
                <a:solidFill>
                  <a:srgbClr val="000000"/>
                </a:solidFill>
                <a:latin typeface="Arial"/>
              </a:rPr>
              <a:t>Eur;</a:t>
            </a:r>
            <a:endParaRPr lang="lt-LT" sz="2000" b="0" strike="noStrike" spc="-1" dirty="0">
              <a:latin typeface="Arial"/>
            </a:endParaRPr>
          </a:p>
          <a:p>
            <a:pPr marL="343080" indent="-342720">
              <a:lnSpc>
                <a:spcPct val="102000"/>
              </a:lnSpc>
              <a:spcBef>
                <a:spcPts val="601"/>
              </a:spcBef>
              <a:buSzPct val="130091"/>
              <a:buBlip>
                <a:blip r:embed="rId3"/>
              </a:buBlip>
            </a:pP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Stogini</a:t>
            </a:r>
            <a:r>
              <a:rPr lang="lt-LT" sz="2000" b="0" strike="noStrike" spc="-1" dirty="0">
                <a:solidFill>
                  <a:srgbClr val="000000"/>
                </a:solidFill>
                <a:latin typeface="Arial"/>
              </a:rPr>
              <a:t>ų įrengimas (apie 22 vnt.) </a:t>
            </a:r>
            <a:r>
              <a:rPr lang="lt-LT" sz="2000" b="1" strike="noStrike" spc="-1" dirty="0">
                <a:solidFill>
                  <a:srgbClr val="000000"/>
                </a:solidFill>
                <a:latin typeface="Arial"/>
              </a:rPr>
              <a:t>– 90,0 tūkst. </a:t>
            </a:r>
            <a:r>
              <a:rPr lang="lt-LT" sz="2000" b="1" spc="-1" dirty="0">
                <a:solidFill>
                  <a:srgbClr val="000000"/>
                </a:solidFill>
                <a:latin typeface="Arial"/>
              </a:rPr>
              <a:t>Eur.</a:t>
            </a:r>
            <a:r>
              <a:rPr lang="lt-LT" sz="20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endParaRPr lang="lt-LT" sz="2000" b="0" strike="noStrike" spc="-1" dirty="0">
              <a:latin typeface="Arial"/>
            </a:endParaRPr>
          </a:p>
          <a:p>
            <a:pPr>
              <a:lnSpc>
                <a:spcPct val="102000"/>
              </a:lnSpc>
              <a:spcBef>
                <a:spcPts val="1800"/>
              </a:spcBef>
            </a:pPr>
            <a:endParaRPr lang="lt-LT" sz="2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aveikslėlis 4"/>
          <p:cNvPicPr/>
          <p:nvPr/>
        </p:nvPicPr>
        <p:blipFill>
          <a:blip r:embed="rId2"/>
          <a:stretch/>
        </p:blipFill>
        <p:spPr>
          <a:xfrm>
            <a:off x="10440" y="-4320"/>
            <a:ext cx="12191760" cy="1238760"/>
          </a:xfrm>
          <a:prstGeom prst="rect">
            <a:avLst/>
          </a:prstGeom>
          <a:ln>
            <a:noFill/>
          </a:ln>
        </p:spPr>
      </p:pic>
      <p:sp>
        <p:nvSpPr>
          <p:cNvPr id="134" name="CustomShape 1"/>
          <p:cNvSpPr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393AD36F-F2CB-44AD-AB5E-B4AFB2E445EE}" type="slidenum">
              <a:rPr lang="en-GB" sz="1200" b="0" strike="noStrike" spc="-1">
                <a:solidFill>
                  <a:srgbClr val="898989"/>
                </a:solidFill>
                <a:latin typeface="Times New Roman"/>
              </a:rPr>
              <a:t>55</a:t>
            </a:fld>
            <a:endParaRPr lang="lt-LT" sz="1200" b="0" strike="noStrike" spc="-1">
              <a:latin typeface="Arial"/>
            </a:endParaRPr>
          </a:p>
        </p:txBody>
      </p:sp>
      <p:sp>
        <p:nvSpPr>
          <p:cNvPr id="135" name="CustomShape 2"/>
          <p:cNvSpPr/>
          <p:nvPr/>
        </p:nvSpPr>
        <p:spPr>
          <a:xfrm>
            <a:off x="351360" y="267120"/>
            <a:ext cx="6792120" cy="14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0</a:t>
            </a:r>
            <a:r>
              <a:rPr lang="lt-LT" sz="2400" b="1" strike="noStrike" spc="-1">
                <a:solidFill>
                  <a:srgbClr val="000000"/>
                </a:solidFill>
                <a:latin typeface="Arial"/>
              </a:rPr>
              <a:t>4.</a:t>
            </a:r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lt-LT" sz="2400" b="1" strike="noStrike" spc="-1">
                <a:solidFill>
                  <a:srgbClr val="000000"/>
                </a:solidFill>
                <a:latin typeface="Arial"/>
              </a:rPr>
              <a:t>Miesto infrastruktūros objektų priežiūros, </a:t>
            </a:r>
            <a:endParaRPr lang="lt-LT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lt-LT" sz="2400" b="1" strike="noStrike" spc="-1">
                <a:solidFill>
                  <a:srgbClr val="000000"/>
                </a:solidFill>
                <a:latin typeface="Arial"/>
              </a:rPr>
              <a:t>modernizavimo ir plėtros programa</a:t>
            </a:r>
            <a:endParaRPr lang="lt-LT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lt-LT" sz="2400" b="0" strike="noStrike" spc="-1">
              <a:latin typeface="Arial"/>
            </a:endParaRPr>
          </a:p>
        </p:txBody>
      </p:sp>
      <p:sp>
        <p:nvSpPr>
          <p:cNvPr id="136" name="CustomShape 3"/>
          <p:cNvSpPr/>
          <p:nvPr/>
        </p:nvSpPr>
        <p:spPr>
          <a:xfrm>
            <a:off x="322560" y="2133360"/>
            <a:ext cx="11079360" cy="192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2000"/>
              </a:lnSpc>
              <a:spcBef>
                <a:spcPts val="601"/>
              </a:spcBef>
            </a:pPr>
            <a:endParaRPr lang="lt-LT" sz="1800" b="0" strike="noStrike" spc="-1">
              <a:latin typeface="Arial"/>
            </a:endParaRPr>
          </a:p>
          <a:p>
            <a:pPr>
              <a:lnSpc>
                <a:spcPct val="102000"/>
              </a:lnSpc>
              <a:spcBef>
                <a:spcPts val="601"/>
              </a:spcBef>
            </a:pPr>
            <a:endParaRPr lang="lt-LT" sz="1800" b="0" strike="noStrike" spc="-1">
              <a:latin typeface="Arial"/>
            </a:endParaRPr>
          </a:p>
          <a:p>
            <a:pPr>
              <a:lnSpc>
                <a:spcPct val="102000"/>
              </a:lnSpc>
              <a:spcBef>
                <a:spcPts val="1800"/>
              </a:spcBef>
            </a:pPr>
            <a:endParaRPr lang="lt-LT" sz="1800" b="0" strike="noStrike" spc="-1">
              <a:latin typeface="Arial"/>
            </a:endParaRPr>
          </a:p>
          <a:p>
            <a:pPr>
              <a:lnSpc>
                <a:spcPct val="102000"/>
              </a:lnSpc>
              <a:spcBef>
                <a:spcPts val="1800"/>
              </a:spcBef>
            </a:pPr>
            <a:endParaRPr lang="lt-LT" sz="1800" b="0" strike="noStrike" spc="-1">
              <a:latin typeface="Arial"/>
            </a:endParaRPr>
          </a:p>
        </p:txBody>
      </p:sp>
      <p:graphicFrame>
        <p:nvGraphicFramePr>
          <p:cNvPr id="137" name="Table 4"/>
          <p:cNvGraphicFramePr/>
          <p:nvPr>
            <p:extLst>
              <p:ext uri="{D42A27DB-BD31-4B8C-83A1-F6EECF244321}">
                <p14:modId xmlns:p14="http://schemas.microsoft.com/office/powerpoint/2010/main" val="3883918261"/>
              </p:ext>
            </p:extLst>
          </p:nvPr>
        </p:nvGraphicFramePr>
        <p:xfrm>
          <a:off x="322560" y="1384662"/>
          <a:ext cx="11024280" cy="720027"/>
        </p:xfrm>
        <a:graphic>
          <a:graphicData uri="http://schemas.openxmlformats.org/drawingml/2006/table">
            <a:tbl>
              <a:tblPr/>
              <a:tblGrid>
                <a:gridCol w="1343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01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9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69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t-LT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04.01.04.</a:t>
                      </a:r>
                      <a:endParaRPr lang="lt-LT" sz="18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t-LT" sz="2000" b="0" strike="noStrike" spc="-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Sutvarkyti viešąsias erdves, iš jų:</a:t>
                      </a:r>
                      <a:endParaRPr lang="lt-LT" sz="20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endParaRPr lang="lt-LT" sz="20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lt-LT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5 662,6</a:t>
                      </a: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 t</a:t>
                      </a:r>
                      <a:r>
                        <a:rPr lang="lt-LT" sz="1800" b="0" strike="noStrike" spc="-1" dirty="0" err="1">
                          <a:solidFill>
                            <a:srgbClr val="000000"/>
                          </a:solidFill>
                          <a:latin typeface="Arial"/>
                        </a:rPr>
                        <a:t>ūkst</a:t>
                      </a:r>
                      <a:r>
                        <a:rPr lang="lt-LT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. eurų</a:t>
                      </a:r>
                      <a:endParaRPr lang="lt-LT" sz="1800" b="0" strike="noStrike" spc="-1" dirty="0">
                        <a:latin typeface="Arial"/>
                      </a:endParaRPr>
                    </a:p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lt-LT" sz="16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(2021 m. - 13 039,0)</a:t>
                      </a:r>
                      <a:endParaRPr lang="lt-LT" sz="16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8" name="CustomShape 5"/>
          <p:cNvSpPr/>
          <p:nvPr/>
        </p:nvSpPr>
        <p:spPr>
          <a:xfrm>
            <a:off x="322560" y="2225112"/>
            <a:ext cx="11079360" cy="46060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8000" indent="-342720">
              <a:lnSpc>
                <a:spcPct val="102000"/>
              </a:lnSpc>
              <a:spcBef>
                <a:spcPts val="1199"/>
              </a:spcBef>
              <a:buSzPct val="129971"/>
              <a:buBlip>
                <a:blip r:embed="rId3"/>
              </a:buBlip>
            </a:pPr>
            <a:r>
              <a:rPr lang="lt-LT" sz="2000" b="0" strike="noStrike" spc="-1" dirty="0">
                <a:solidFill>
                  <a:srgbClr val="000000"/>
                </a:solidFill>
                <a:latin typeface="Arial"/>
              </a:rPr>
              <a:t>Vilniaus bulvaro rekonstrukcija –</a:t>
            </a:r>
            <a:r>
              <a:rPr lang="lt-LT" sz="2000" b="1" strike="noStrike" spc="-1" dirty="0">
                <a:solidFill>
                  <a:srgbClr val="000000"/>
                </a:solidFill>
                <a:latin typeface="Arial"/>
              </a:rPr>
              <a:t> 1 839,2  (2021 - 3 581,6) tūkst. Eur;</a:t>
            </a:r>
            <a:endParaRPr lang="lt-LT" sz="2000" b="0" strike="noStrike" spc="-1" dirty="0">
              <a:latin typeface="Arial"/>
            </a:endParaRPr>
          </a:p>
          <a:p>
            <a:pPr marL="288000" indent="-342720">
              <a:lnSpc>
                <a:spcPct val="102000"/>
              </a:lnSpc>
              <a:spcBef>
                <a:spcPts val="1199"/>
              </a:spcBef>
              <a:buSzPct val="129971"/>
              <a:buBlip>
                <a:blip r:embed="rId3"/>
              </a:buBlip>
            </a:pPr>
            <a:r>
              <a:rPr lang="lt-LT" sz="2000" b="0" strike="noStrike" spc="-1" dirty="0">
                <a:solidFill>
                  <a:srgbClr val="000000"/>
                </a:solidFill>
                <a:latin typeface="Arial"/>
              </a:rPr>
              <a:t>Draugystės prospekto rekonstrukcija  – </a:t>
            </a:r>
            <a:r>
              <a:rPr lang="lt-LT" sz="2000" b="1" strike="noStrike" spc="-1" dirty="0">
                <a:solidFill>
                  <a:srgbClr val="000000"/>
                </a:solidFill>
                <a:latin typeface="Arial"/>
              </a:rPr>
              <a:t>1 580,0 (2021 </a:t>
            </a:r>
            <a:r>
              <a:rPr lang="lt-LT" sz="2000" b="0" strike="noStrike" spc="-1" dirty="0">
                <a:solidFill>
                  <a:srgbClr val="000000"/>
                </a:solidFill>
                <a:latin typeface="Arial"/>
              </a:rPr>
              <a:t>- </a:t>
            </a:r>
            <a:r>
              <a:rPr lang="lt-LT" sz="2000" b="1" strike="noStrike" spc="-1" dirty="0">
                <a:solidFill>
                  <a:srgbClr val="000000"/>
                </a:solidFill>
                <a:latin typeface="Arial"/>
              </a:rPr>
              <a:t>2 861,6) tūkst. Eur; </a:t>
            </a:r>
            <a:endParaRPr lang="lt-LT" sz="2000" b="0" strike="noStrike" spc="-1" dirty="0">
              <a:latin typeface="Arial"/>
            </a:endParaRPr>
          </a:p>
          <a:p>
            <a:pPr marL="288000" indent="-342720">
              <a:lnSpc>
                <a:spcPct val="102000"/>
              </a:lnSpc>
              <a:spcBef>
                <a:spcPts val="1199"/>
              </a:spcBef>
              <a:buSzPct val="129971"/>
              <a:buBlip>
                <a:blip r:embed="rId3"/>
              </a:buBlip>
            </a:pPr>
            <a:r>
              <a:rPr lang="lt-LT" sz="2000" b="0" strike="noStrike" spc="-1" dirty="0">
                <a:solidFill>
                  <a:srgbClr val="000000"/>
                </a:solidFill>
                <a:latin typeface="Arial"/>
              </a:rPr>
              <a:t>Centrinio ir </a:t>
            </a:r>
            <a:r>
              <a:rPr lang="lt-LT" sz="2000" b="0" strike="noStrike" spc="-1" dirty="0" err="1">
                <a:solidFill>
                  <a:srgbClr val="000000"/>
                </a:solidFill>
                <a:latin typeface="Arial"/>
              </a:rPr>
              <a:t>Didždvario</a:t>
            </a:r>
            <a:r>
              <a:rPr lang="lt-LT" sz="2000" b="0" strike="noStrike" spc="-1" dirty="0">
                <a:solidFill>
                  <a:srgbClr val="000000"/>
                </a:solidFill>
                <a:latin typeface="Arial"/>
              </a:rPr>
              <a:t> parkų rekonstrukcija </a:t>
            </a:r>
            <a:r>
              <a:rPr lang="lt-LT" sz="2000" b="1" strike="noStrike" spc="-1" dirty="0">
                <a:solidFill>
                  <a:srgbClr val="000000"/>
                </a:solidFill>
                <a:latin typeface="Arial"/>
              </a:rPr>
              <a:t>– 1 335,9 (2021 -1 276,5) tūkst. Eur; </a:t>
            </a:r>
            <a:endParaRPr lang="lt-LT" sz="2000" b="0" strike="noStrike" spc="-1" dirty="0">
              <a:latin typeface="Arial"/>
            </a:endParaRPr>
          </a:p>
          <a:p>
            <a:pPr marL="288000" indent="-342720">
              <a:lnSpc>
                <a:spcPct val="102000"/>
              </a:lnSpc>
              <a:spcBef>
                <a:spcPts val="1199"/>
              </a:spcBef>
              <a:buSzPct val="129971"/>
              <a:buBlip>
                <a:blip r:embed="rId3"/>
              </a:buBlip>
            </a:pPr>
            <a:r>
              <a:rPr lang="lt-LT" sz="2000" b="0" strike="noStrike" spc="-1" dirty="0">
                <a:solidFill>
                  <a:srgbClr val="000000"/>
                </a:solidFill>
                <a:latin typeface="Arial"/>
              </a:rPr>
              <a:t>Aušros alėjos rekonstrukcija </a:t>
            </a:r>
            <a:r>
              <a:rPr lang="lt-LT" sz="2000" b="1" strike="noStrike" spc="-1" dirty="0">
                <a:solidFill>
                  <a:srgbClr val="000000"/>
                </a:solidFill>
                <a:latin typeface="Arial"/>
              </a:rPr>
              <a:t>– 153,4 (2021 - 833,5) tūkst. Eur;</a:t>
            </a:r>
            <a:endParaRPr lang="lt-LT" sz="2000" b="0" strike="noStrike" spc="-1" dirty="0">
              <a:latin typeface="Arial"/>
            </a:endParaRPr>
          </a:p>
          <a:p>
            <a:pPr marL="288000" indent="-342720">
              <a:lnSpc>
                <a:spcPct val="102000"/>
              </a:lnSpc>
              <a:spcBef>
                <a:spcPts val="1199"/>
              </a:spcBef>
              <a:buSzPct val="129971"/>
              <a:buBlip>
                <a:blip r:embed="rId3"/>
              </a:buBlip>
            </a:pPr>
            <a:r>
              <a:rPr lang="lt-LT" sz="2000" b="0" strike="noStrike" spc="-1" dirty="0">
                <a:solidFill>
                  <a:srgbClr val="000000"/>
                </a:solidFill>
                <a:latin typeface="Arial"/>
              </a:rPr>
              <a:t>P.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lt-LT" sz="2000" b="0" strike="noStrike" spc="-1" dirty="0">
                <a:solidFill>
                  <a:srgbClr val="000000"/>
                </a:solidFill>
                <a:latin typeface="Arial"/>
              </a:rPr>
              <a:t>Višinskio g. rekonstrukcija </a:t>
            </a:r>
            <a:r>
              <a:rPr lang="lt-LT" sz="2000" b="1" strike="noStrike" spc="-1" dirty="0">
                <a:solidFill>
                  <a:srgbClr val="000000"/>
                </a:solidFill>
                <a:latin typeface="Arial"/>
              </a:rPr>
              <a:t>– 167,0 (2021-1 217,9) tūkst. Eur;</a:t>
            </a:r>
            <a:endParaRPr lang="lt-LT" sz="2000" b="0" strike="noStrike" spc="-1" dirty="0">
              <a:latin typeface="Arial"/>
            </a:endParaRPr>
          </a:p>
          <a:p>
            <a:pPr marL="288000" indent="-342720">
              <a:lnSpc>
                <a:spcPct val="102000"/>
              </a:lnSpc>
              <a:spcBef>
                <a:spcPts val="1199"/>
              </a:spcBef>
              <a:buSzPct val="129971"/>
              <a:buBlip>
                <a:blip r:embed="rId3"/>
              </a:buBlip>
            </a:pPr>
            <a:r>
              <a:rPr lang="lt-LT" sz="2000" b="0" strike="noStrike" spc="-1" dirty="0">
                <a:solidFill>
                  <a:srgbClr val="000000"/>
                </a:solidFill>
                <a:latin typeface="Arial"/>
              </a:rPr>
              <a:t>Talkšos ežero pakrantės plėtra </a:t>
            </a:r>
            <a:r>
              <a:rPr lang="lt-LT" sz="2000" b="1" strike="noStrike" spc="-1" dirty="0">
                <a:solidFill>
                  <a:srgbClr val="000000"/>
                </a:solidFill>
                <a:latin typeface="Arial"/>
              </a:rPr>
              <a:t>– 262,3 (2021 - 2 035,9) tūkst. Eur;</a:t>
            </a:r>
            <a:endParaRPr lang="lt-LT" sz="2000" b="0" strike="noStrike" spc="-1" dirty="0">
              <a:latin typeface="Arial"/>
            </a:endParaRPr>
          </a:p>
          <a:p>
            <a:pPr>
              <a:spcBef>
                <a:spcPts val="1800"/>
              </a:spcBef>
              <a:buClr>
                <a:srgbClr val="FC6417"/>
              </a:buClr>
              <a:buSzPct val="150000"/>
              <a:buBlip>
                <a:blip r:embed="rId3"/>
              </a:buBlip>
              <a:defRPr/>
            </a:pP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Naujų vaizdo stebėjimo kamerų įrengimas, pajungimas ir esamų kamerų funkcionalumo tęstinumo užtikrinimas – </a:t>
            </a:r>
            <a:r>
              <a:rPr lang="lt-LT" sz="2000" b="1" dirty="0">
                <a:latin typeface="Arial" panose="020B0604020202020204" pitchFamily="34" charset="0"/>
                <a:cs typeface="Arial" panose="020B0604020202020204" pitchFamily="34" charset="0"/>
              </a:rPr>
              <a:t>224,8 </a:t>
            </a:r>
            <a:r>
              <a:rPr lang="lt-LT" sz="2000" b="1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(2021 -104,8) tūkst. </a:t>
            </a:r>
            <a:r>
              <a:rPr lang="lt-LT" sz="2000" b="1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Eur;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  <a:buClr>
                <a:srgbClr val="FC6417"/>
              </a:buClr>
              <a:buSzPct val="150000"/>
              <a:buBlip>
                <a:blip r:embed="rId3"/>
              </a:buBlip>
              <a:defRPr/>
            </a:pP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Greičio matuoklių įrengimas mieste - </a:t>
            </a:r>
            <a:r>
              <a:rPr lang="lt-LT" sz="2000" b="1" dirty="0">
                <a:latin typeface="Arial" panose="020B0604020202020204" pitchFamily="34" charset="0"/>
                <a:cs typeface="Arial" panose="020B0604020202020204" pitchFamily="34" charset="0"/>
              </a:rPr>
              <a:t>100,0 tūkst. Eur.</a:t>
            </a:r>
          </a:p>
          <a:p>
            <a:pPr marL="288000" indent="-342720">
              <a:lnSpc>
                <a:spcPct val="102000"/>
              </a:lnSpc>
              <a:spcBef>
                <a:spcPts val="1199"/>
              </a:spcBef>
              <a:buSzPct val="129971"/>
              <a:buBlip>
                <a:blip r:embed="rId3"/>
              </a:buBlip>
            </a:pPr>
            <a:endParaRPr lang="lt-LT" sz="2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aveikslėlis 4"/>
          <p:cNvPicPr/>
          <p:nvPr/>
        </p:nvPicPr>
        <p:blipFill>
          <a:blip r:embed="rId2"/>
          <a:stretch/>
        </p:blipFill>
        <p:spPr>
          <a:xfrm>
            <a:off x="10440" y="-4320"/>
            <a:ext cx="12191760" cy="1238760"/>
          </a:xfrm>
          <a:prstGeom prst="rect">
            <a:avLst/>
          </a:prstGeom>
          <a:ln>
            <a:noFill/>
          </a:ln>
        </p:spPr>
      </p:pic>
      <p:sp>
        <p:nvSpPr>
          <p:cNvPr id="140" name="CustomShape 1"/>
          <p:cNvSpPr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A4A7951C-6FB4-4E41-BFFA-E1DFCC47784E}" type="slidenum">
              <a:rPr lang="en-GB" sz="1200" b="0" strike="noStrike" spc="-1">
                <a:solidFill>
                  <a:srgbClr val="898989"/>
                </a:solidFill>
                <a:latin typeface="Times New Roman"/>
              </a:rPr>
              <a:t>56</a:t>
            </a:fld>
            <a:endParaRPr lang="lt-LT" sz="1200" b="0" strike="noStrike" spc="-1">
              <a:latin typeface="Arial"/>
            </a:endParaRPr>
          </a:p>
        </p:txBody>
      </p:sp>
      <p:sp>
        <p:nvSpPr>
          <p:cNvPr id="141" name="CustomShape 2"/>
          <p:cNvSpPr/>
          <p:nvPr/>
        </p:nvSpPr>
        <p:spPr>
          <a:xfrm>
            <a:off x="322560" y="267120"/>
            <a:ext cx="6849720" cy="14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0</a:t>
            </a:r>
            <a:r>
              <a:rPr lang="lt-LT" sz="2400" b="1" strike="noStrike" spc="-1">
                <a:solidFill>
                  <a:srgbClr val="000000"/>
                </a:solidFill>
                <a:latin typeface="Arial"/>
              </a:rPr>
              <a:t>4.</a:t>
            </a:r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lt-LT" sz="2400" b="1" strike="noStrike" spc="-1">
                <a:solidFill>
                  <a:srgbClr val="000000"/>
                </a:solidFill>
                <a:latin typeface="Arial"/>
              </a:rPr>
              <a:t>Miesto infrastruktūros objektų priežiūros, </a:t>
            </a:r>
            <a:endParaRPr lang="lt-LT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lt-LT" sz="2400" b="1" strike="noStrike" spc="-1">
                <a:solidFill>
                  <a:srgbClr val="000000"/>
                </a:solidFill>
                <a:latin typeface="Arial"/>
              </a:rPr>
              <a:t>modernizavimo ir plėtros programa</a:t>
            </a:r>
            <a:endParaRPr lang="lt-LT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lt-LT" sz="2400" b="0" strike="noStrike" spc="-1">
              <a:latin typeface="Arial"/>
            </a:endParaRPr>
          </a:p>
        </p:txBody>
      </p:sp>
      <p:sp>
        <p:nvSpPr>
          <p:cNvPr id="142" name="CustomShape 3"/>
          <p:cNvSpPr/>
          <p:nvPr/>
        </p:nvSpPr>
        <p:spPr>
          <a:xfrm>
            <a:off x="322560" y="2133360"/>
            <a:ext cx="11079360" cy="192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2000"/>
              </a:lnSpc>
              <a:spcBef>
                <a:spcPts val="601"/>
              </a:spcBef>
            </a:pPr>
            <a:endParaRPr lang="lt-LT" sz="1800" b="0" strike="noStrike" spc="-1">
              <a:latin typeface="Arial"/>
            </a:endParaRPr>
          </a:p>
          <a:p>
            <a:pPr>
              <a:lnSpc>
                <a:spcPct val="102000"/>
              </a:lnSpc>
              <a:spcBef>
                <a:spcPts val="601"/>
              </a:spcBef>
            </a:pPr>
            <a:endParaRPr lang="lt-LT" sz="1800" b="0" strike="noStrike" spc="-1">
              <a:latin typeface="Arial"/>
            </a:endParaRPr>
          </a:p>
          <a:p>
            <a:pPr>
              <a:lnSpc>
                <a:spcPct val="102000"/>
              </a:lnSpc>
              <a:spcBef>
                <a:spcPts val="1800"/>
              </a:spcBef>
            </a:pPr>
            <a:endParaRPr lang="lt-LT" sz="1800" b="0" strike="noStrike" spc="-1">
              <a:latin typeface="Arial"/>
            </a:endParaRPr>
          </a:p>
          <a:p>
            <a:pPr>
              <a:lnSpc>
                <a:spcPct val="102000"/>
              </a:lnSpc>
              <a:spcBef>
                <a:spcPts val="1800"/>
              </a:spcBef>
            </a:pPr>
            <a:endParaRPr lang="lt-LT" sz="1800" b="0" strike="noStrike" spc="-1">
              <a:latin typeface="Arial"/>
            </a:endParaRPr>
          </a:p>
        </p:txBody>
      </p:sp>
      <p:graphicFrame>
        <p:nvGraphicFramePr>
          <p:cNvPr id="143" name="Table 4"/>
          <p:cNvGraphicFramePr/>
          <p:nvPr>
            <p:extLst>
              <p:ext uri="{D42A27DB-BD31-4B8C-83A1-F6EECF244321}">
                <p14:modId xmlns:p14="http://schemas.microsoft.com/office/powerpoint/2010/main" val="3331977"/>
              </p:ext>
            </p:extLst>
          </p:nvPr>
        </p:nvGraphicFramePr>
        <p:xfrm>
          <a:off x="322560" y="1357920"/>
          <a:ext cx="11373840" cy="657162"/>
        </p:xfrm>
        <a:graphic>
          <a:graphicData uri="http://schemas.openxmlformats.org/drawingml/2006/table">
            <a:tbl>
              <a:tblPr/>
              <a:tblGrid>
                <a:gridCol w="1338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78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71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t-LT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04.02.01.</a:t>
                      </a:r>
                      <a:endParaRPr lang="lt-LT" sz="18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1800" b="0" strike="noStrike" spc="-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Tobulinti miesto vidaus susisiekimo sistemą</a:t>
                      </a:r>
                      <a:r>
                        <a:rPr lang="lt-LT" sz="1800" b="0" strike="noStrike" spc="-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 (gatvių rekonstrukcija)</a:t>
                      </a:r>
                      <a:endParaRPr lang="lt-LT" sz="18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lt-LT" sz="1800" b="1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14 268,3 </a:t>
                      </a:r>
                      <a:r>
                        <a:rPr lang="en-US" sz="1800" b="1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t</a:t>
                      </a:r>
                      <a:r>
                        <a:rPr lang="lt-LT" sz="1800" b="1" strike="noStrike" spc="-1" dirty="0" err="1">
                          <a:solidFill>
                            <a:srgbClr val="000000"/>
                          </a:solidFill>
                          <a:latin typeface="Arial"/>
                        </a:rPr>
                        <a:t>ūkst</a:t>
                      </a:r>
                      <a:r>
                        <a:rPr lang="lt-LT" sz="1800" b="1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. Eur</a:t>
                      </a:r>
                      <a:endParaRPr lang="lt-LT" sz="1800" b="0" strike="noStrike" spc="-1" dirty="0">
                        <a:latin typeface="Arial"/>
                      </a:endParaRPr>
                    </a:p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lt-LT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 (2021 - 8 853,9)</a:t>
                      </a:r>
                      <a:endParaRPr lang="lt-LT" sz="18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4" name="CustomShape 5"/>
          <p:cNvSpPr/>
          <p:nvPr/>
        </p:nvSpPr>
        <p:spPr>
          <a:xfrm>
            <a:off x="469800" y="2030760"/>
            <a:ext cx="11079360" cy="43766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 algn="just">
              <a:lnSpc>
                <a:spcPct val="102000"/>
              </a:lnSpc>
              <a:spcBef>
                <a:spcPts val="601"/>
              </a:spcBef>
              <a:buSzPct val="130091"/>
              <a:buBlip>
                <a:blip r:embed="rId3"/>
              </a:buBlip>
            </a:pPr>
            <a:r>
              <a:rPr lang="lt-LT" sz="20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Gatvių rekonstrukcija, šaligatvių remontas, įrengimas – </a:t>
            </a:r>
            <a:r>
              <a:rPr lang="lt-LT" sz="2000" b="1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lt-LT" sz="2000" b="1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613,3 tūkst. Eur, iš jų </a:t>
            </a:r>
            <a:r>
              <a:rPr lang="en-US" sz="2000" b="1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lt-LT" sz="2000" b="1" strike="noStrike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" algn="just">
              <a:lnSpc>
                <a:spcPct val="102000"/>
              </a:lnSpc>
              <a:spcBef>
                <a:spcPts val="601"/>
              </a:spcBef>
              <a:buSzPct val="130091"/>
            </a:pPr>
            <a:r>
              <a:rPr lang="lt-LT" sz="20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Dainų parko pėsčiųjų ir dviračių takų plėtra, Dainų tako atnaujinimas</a:t>
            </a:r>
            <a:r>
              <a:rPr lang="lt-LT" sz="2000" b="1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lt-LT" sz="20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Vaisių g., </a:t>
            </a:r>
            <a:r>
              <a:rPr lang="lt-LT" sz="2000" spc="-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Šalkauskio</a:t>
            </a:r>
            <a:r>
              <a:rPr lang="lt-LT" sz="20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g., Salantų g., Varpo, Gluosnių, </a:t>
            </a:r>
            <a:r>
              <a:rPr lang="lt-LT" sz="2000" spc="-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J.Basanavičiaus</a:t>
            </a:r>
            <a:r>
              <a:rPr lang="lt-LT" sz="20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tęsiama Radviliškio g. šaligatvio rekonstrukcija, kainų indeksavimui;</a:t>
            </a:r>
          </a:p>
          <a:p>
            <a:pPr marL="343080" indent="-342720" algn="just">
              <a:lnSpc>
                <a:spcPct val="102000"/>
              </a:lnSpc>
              <a:spcBef>
                <a:spcPts val="601"/>
              </a:spcBef>
              <a:buSzPct val="130091"/>
              <a:buBlip>
                <a:blip r:embed="rId3"/>
              </a:buBlip>
            </a:pPr>
            <a:r>
              <a:rPr lang="lt-LT" sz="20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Įrengti viešojo susisiekimo infrastruktūrą, siekiant pagerinti sąlygas verslo plėtrai – </a:t>
            </a:r>
            <a:r>
              <a:rPr lang="lt-LT" sz="2000" b="1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4 521,8 </a:t>
            </a:r>
            <a:endParaRPr lang="lt-LT" sz="20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2000"/>
              </a:lnSpc>
              <a:spcBef>
                <a:spcPts val="601"/>
              </a:spcBef>
            </a:pPr>
            <a:r>
              <a:rPr lang="lt-LT" sz="2000" b="1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(2021 – 1 645,9) tūkst. </a:t>
            </a:r>
            <a:r>
              <a:rPr lang="lt-LT" sz="2000" b="1" strike="noStrike" spc="-1" dirty="0">
                <a:solidFill>
                  <a:srgbClr val="000000"/>
                </a:solidFill>
                <a:latin typeface="Arial"/>
              </a:rPr>
              <a:t>Eur;</a:t>
            </a:r>
            <a:endParaRPr lang="lt-LT" sz="20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3080" indent="-342720" algn="just">
              <a:lnSpc>
                <a:spcPct val="102000"/>
              </a:lnSpc>
              <a:spcBef>
                <a:spcPts val="601"/>
              </a:spcBef>
              <a:buSzPct val="130091"/>
              <a:buBlip>
                <a:blip r:embed="rId3"/>
              </a:buBlip>
            </a:pPr>
            <a:r>
              <a:rPr lang="lt-LT" sz="20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Darnaus judumo projektams </a:t>
            </a:r>
            <a:r>
              <a:rPr lang="lt-LT" sz="2000" b="1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1 192,6 (2021 –2 405,9) tūkst. </a:t>
            </a:r>
            <a:r>
              <a:rPr lang="lt-LT" sz="2000" b="1" strike="noStrike" spc="-1" dirty="0">
                <a:solidFill>
                  <a:srgbClr val="000000"/>
                </a:solidFill>
                <a:latin typeface="Arial"/>
              </a:rPr>
              <a:t>Eur;</a:t>
            </a:r>
            <a:endParaRPr lang="lt-LT" sz="20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3080" indent="-342720" algn="just">
              <a:lnSpc>
                <a:spcPct val="102000"/>
              </a:lnSpc>
              <a:spcBef>
                <a:spcPts val="601"/>
              </a:spcBef>
              <a:buSzPct val="130091"/>
              <a:buBlip>
                <a:blip r:embed="rId3"/>
              </a:buBlip>
            </a:pPr>
            <a:r>
              <a:rPr lang="lt-LT" sz="20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Pakruojo g. rekonstrukcija </a:t>
            </a:r>
            <a:r>
              <a:rPr lang="lt-LT" sz="2000" b="1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269,4 (2021 –  485) tūkst. </a:t>
            </a:r>
            <a:r>
              <a:rPr lang="lt-LT" sz="2000" b="1" strike="noStrike" spc="-1" dirty="0">
                <a:solidFill>
                  <a:srgbClr val="000000"/>
                </a:solidFill>
                <a:latin typeface="Arial"/>
              </a:rPr>
              <a:t>Eur;</a:t>
            </a:r>
            <a:endParaRPr lang="lt-LT" sz="20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3080" indent="-342720" algn="just">
              <a:lnSpc>
                <a:spcPct val="102000"/>
              </a:lnSpc>
              <a:buSzPct val="130091"/>
              <a:buBlip>
                <a:blip r:embed="rId3"/>
              </a:buBlip>
            </a:pPr>
            <a:r>
              <a:rPr lang="lt-LT" sz="20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Eismo saugumo priemonių įdiegimas  – </a:t>
            </a:r>
            <a:r>
              <a:rPr lang="lt-LT" sz="2000" b="1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81,4 (2021 </a:t>
            </a:r>
            <a:r>
              <a:rPr lang="lt-LT" sz="2000" b="1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lt-LT" sz="20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000" b="1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576,9) tūkst. </a:t>
            </a:r>
            <a:r>
              <a:rPr lang="lt-LT" sz="2000" b="1" strike="noStrike" spc="-1" dirty="0">
                <a:solidFill>
                  <a:srgbClr val="000000"/>
                </a:solidFill>
                <a:latin typeface="Arial"/>
              </a:rPr>
              <a:t>Eur;</a:t>
            </a:r>
            <a:endParaRPr lang="lt-LT" sz="20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3080" indent="-342720" algn="just">
              <a:lnSpc>
                <a:spcPct val="102000"/>
              </a:lnSpc>
              <a:spcBef>
                <a:spcPts val="601"/>
              </a:spcBef>
              <a:buSzPct val="130091"/>
              <a:buBlip>
                <a:blip r:embed="rId3"/>
              </a:buBlip>
            </a:pPr>
            <a:r>
              <a:rPr lang="lt-LT" sz="20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Įrengti kelio Šiauliai-Panevėžys jungtį  </a:t>
            </a:r>
            <a:r>
              <a:rPr lang="lt-LT" sz="2000" b="1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- 15,0 (2021 – 250) tūkst. </a:t>
            </a:r>
            <a:r>
              <a:rPr lang="lt-LT" sz="2000" b="1" strike="noStrike" spc="-1" dirty="0">
                <a:solidFill>
                  <a:srgbClr val="000000"/>
                </a:solidFill>
                <a:latin typeface="Arial"/>
              </a:rPr>
              <a:t>Eur;</a:t>
            </a:r>
            <a:endParaRPr lang="lt-LT" sz="20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3080" indent="-342720" algn="just">
              <a:lnSpc>
                <a:spcPct val="102000"/>
              </a:lnSpc>
              <a:spcBef>
                <a:spcPts val="601"/>
              </a:spcBef>
              <a:buSzPct val="130091"/>
              <a:buBlip>
                <a:blip r:embed="rId3"/>
              </a:buBlip>
            </a:pPr>
            <a:r>
              <a:rPr lang="lt-LT" sz="20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Apmokėti už keleivių vežimo miesto reguliaraus susisiekimo maršrutais viešosios paslaugos teikimą UAB Busturas </a:t>
            </a:r>
            <a:r>
              <a:rPr lang="lt-LT" sz="2000" b="1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574,8 (2021 – 523,5) tūkst. </a:t>
            </a:r>
            <a:r>
              <a:rPr lang="lt-LT" sz="2000" b="1" strike="noStrike" spc="-1" dirty="0">
                <a:solidFill>
                  <a:srgbClr val="000000"/>
                </a:solidFill>
                <a:latin typeface="Arial"/>
              </a:rPr>
              <a:t>Eur.</a:t>
            </a:r>
            <a:endParaRPr lang="lt-LT" sz="20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aveikslėlis 4"/>
          <p:cNvPicPr/>
          <p:nvPr/>
        </p:nvPicPr>
        <p:blipFill>
          <a:blip r:embed="rId2"/>
          <a:stretch/>
        </p:blipFill>
        <p:spPr>
          <a:xfrm>
            <a:off x="10440" y="-4320"/>
            <a:ext cx="12191760" cy="1238760"/>
          </a:xfrm>
          <a:prstGeom prst="rect">
            <a:avLst/>
          </a:prstGeom>
          <a:ln>
            <a:noFill/>
          </a:ln>
        </p:spPr>
      </p:pic>
      <p:sp>
        <p:nvSpPr>
          <p:cNvPr id="146" name="CustomShape 1"/>
          <p:cNvSpPr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AEF3277A-2841-478B-919A-AB49F5A749CE}" type="slidenum">
              <a:rPr lang="en-GB" sz="1200" b="0" strike="noStrike" spc="-1">
                <a:solidFill>
                  <a:srgbClr val="898989"/>
                </a:solidFill>
                <a:latin typeface="Times New Roman"/>
              </a:rPr>
              <a:t>57</a:t>
            </a:fld>
            <a:endParaRPr lang="lt-LT" sz="1200" b="0" strike="noStrike" spc="-1">
              <a:latin typeface="Arial"/>
            </a:endParaRPr>
          </a:p>
        </p:txBody>
      </p:sp>
      <p:sp>
        <p:nvSpPr>
          <p:cNvPr id="147" name="CustomShape 2"/>
          <p:cNvSpPr/>
          <p:nvPr/>
        </p:nvSpPr>
        <p:spPr>
          <a:xfrm>
            <a:off x="322560" y="267120"/>
            <a:ext cx="6849720" cy="14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0</a:t>
            </a:r>
            <a:r>
              <a:rPr lang="lt-LT" sz="2400" b="1" strike="noStrike" spc="-1">
                <a:solidFill>
                  <a:srgbClr val="000000"/>
                </a:solidFill>
                <a:latin typeface="Arial"/>
              </a:rPr>
              <a:t>4.</a:t>
            </a:r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lt-LT" sz="2400" b="1" strike="noStrike" spc="-1">
                <a:solidFill>
                  <a:srgbClr val="000000"/>
                </a:solidFill>
                <a:latin typeface="Arial"/>
              </a:rPr>
              <a:t>Miesto infrastruktūros objektų priežiūros, </a:t>
            </a:r>
            <a:endParaRPr lang="lt-LT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lt-LT" sz="2400" b="1" strike="noStrike" spc="-1">
                <a:solidFill>
                  <a:srgbClr val="000000"/>
                </a:solidFill>
                <a:latin typeface="Arial"/>
              </a:rPr>
              <a:t>modernizavimo ir plėtros programa</a:t>
            </a:r>
            <a:endParaRPr lang="lt-LT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lt-LT" sz="2400" b="0" strike="noStrike" spc="-1">
              <a:latin typeface="Arial"/>
            </a:endParaRPr>
          </a:p>
        </p:txBody>
      </p:sp>
      <p:sp>
        <p:nvSpPr>
          <p:cNvPr id="148" name="CustomShape 3"/>
          <p:cNvSpPr/>
          <p:nvPr/>
        </p:nvSpPr>
        <p:spPr>
          <a:xfrm>
            <a:off x="322560" y="2133360"/>
            <a:ext cx="11079360" cy="192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2000"/>
              </a:lnSpc>
              <a:spcBef>
                <a:spcPts val="601"/>
              </a:spcBef>
            </a:pPr>
            <a:endParaRPr lang="lt-LT" sz="1800" b="0" strike="noStrike" spc="-1">
              <a:latin typeface="Arial"/>
            </a:endParaRPr>
          </a:p>
          <a:p>
            <a:pPr>
              <a:lnSpc>
                <a:spcPct val="102000"/>
              </a:lnSpc>
              <a:spcBef>
                <a:spcPts val="601"/>
              </a:spcBef>
            </a:pPr>
            <a:endParaRPr lang="lt-LT" sz="1800" b="0" strike="noStrike" spc="-1">
              <a:latin typeface="Arial"/>
            </a:endParaRPr>
          </a:p>
          <a:p>
            <a:pPr>
              <a:lnSpc>
                <a:spcPct val="102000"/>
              </a:lnSpc>
              <a:spcBef>
                <a:spcPts val="1800"/>
              </a:spcBef>
            </a:pPr>
            <a:endParaRPr lang="lt-LT" sz="1800" b="0" strike="noStrike" spc="-1">
              <a:latin typeface="Arial"/>
            </a:endParaRPr>
          </a:p>
          <a:p>
            <a:pPr>
              <a:lnSpc>
                <a:spcPct val="102000"/>
              </a:lnSpc>
              <a:spcBef>
                <a:spcPts val="1800"/>
              </a:spcBef>
            </a:pPr>
            <a:endParaRPr lang="lt-LT" sz="1800" b="0" strike="noStrike" spc="-1">
              <a:latin typeface="Arial"/>
            </a:endParaRPr>
          </a:p>
        </p:txBody>
      </p:sp>
      <p:graphicFrame>
        <p:nvGraphicFramePr>
          <p:cNvPr id="149" name="Table 4"/>
          <p:cNvGraphicFramePr/>
          <p:nvPr>
            <p:extLst>
              <p:ext uri="{D42A27DB-BD31-4B8C-83A1-F6EECF244321}">
                <p14:modId xmlns:p14="http://schemas.microsoft.com/office/powerpoint/2010/main" val="2097164915"/>
              </p:ext>
            </p:extLst>
          </p:nvPr>
        </p:nvGraphicFramePr>
        <p:xfrm>
          <a:off x="322560" y="1384186"/>
          <a:ext cx="11373840" cy="720027"/>
        </p:xfrm>
        <a:graphic>
          <a:graphicData uri="http://schemas.openxmlformats.org/drawingml/2006/table">
            <a:tbl>
              <a:tblPr/>
              <a:tblGrid>
                <a:gridCol w="1338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78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26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t-LT" sz="2000" b="0" strike="noStrike" spc="-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04.02.02</a:t>
                      </a:r>
                      <a:endParaRPr lang="lt-LT" sz="2000" b="0" strike="noStrike" spc="-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lt-LT" sz="2000" b="0" strike="noStrike" spc="-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uždavinys</a:t>
                      </a:r>
                      <a:endParaRPr lang="lt-LT" sz="2000" b="0" strike="noStrike" spc="-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t-LT" sz="2000" b="0" strike="noStrike" spc="-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Vykdyti Savivaldybės infrastruktūros plėtrą</a:t>
                      </a: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lt-LT" sz="2000" b="0" strike="noStrike" spc="-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2 160,9 tūkst. Eur</a:t>
                      </a:r>
                      <a:endParaRPr lang="lt-LT" sz="2000" b="0" strike="noStrike" spc="-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0" name="CustomShape 5"/>
          <p:cNvSpPr/>
          <p:nvPr/>
        </p:nvSpPr>
        <p:spPr>
          <a:xfrm>
            <a:off x="277294" y="2267395"/>
            <a:ext cx="11373840" cy="44538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42900" indent="-342900" algn="just">
              <a:lnSpc>
                <a:spcPct val="102000"/>
              </a:lnSpc>
              <a:spcBef>
                <a:spcPts val="601"/>
              </a:spcBef>
              <a:buSzPct val="150000"/>
              <a:buBlip>
                <a:blip r:embed="rId3"/>
              </a:buBlip>
            </a:pPr>
            <a:r>
              <a:rPr lang="lt-LT" sz="2200" spc="-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Įrengti (žvyruotas) gatves individualių namų kvartaluose, asfaltuoti žvyruotas -  1 800,0 tūkst. Eur;</a:t>
            </a:r>
            <a:endParaRPr lang="lt-LT" sz="220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2000"/>
              </a:lnSpc>
              <a:spcBef>
                <a:spcPts val="601"/>
              </a:spcBef>
              <a:buSzPct val="150000"/>
            </a:pPr>
            <a:r>
              <a:rPr lang="lt-LT" sz="22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Planuojamos asfaltuoti gatvės (darbai bus vykdomi pagal skirtą finansavimą): </a:t>
            </a:r>
            <a:endParaRPr lang="lt-LT" sz="22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2000"/>
              </a:lnSpc>
              <a:spcBef>
                <a:spcPts val="601"/>
              </a:spcBef>
              <a:buSzPct val="150000"/>
              <a:buBlip>
                <a:blip r:embed="rId3"/>
              </a:buBlip>
            </a:pPr>
            <a:r>
              <a:rPr lang="lt-LT" sz="22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Pagal Šiaulių miesto savivaldybės administracijos direktoriaus 2021-08-27 įsakymu Nr. A-1419 patvirtintą Gatvių asfaltavimo eilę 2022 metais:</a:t>
            </a:r>
          </a:p>
          <a:p>
            <a:pPr marL="914400" lvl="1" indent="-457200" algn="just">
              <a:lnSpc>
                <a:spcPct val="102000"/>
              </a:lnSpc>
              <a:spcBef>
                <a:spcPts val="601"/>
              </a:spcBef>
              <a:buSzPct val="150000"/>
              <a:buBlip>
                <a:blip r:embed="rId3"/>
              </a:buBlip>
            </a:pPr>
            <a:r>
              <a:rPr lang="lt-LT" sz="22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Klaipėdos g – 737 m;  </a:t>
            </a:r>
            <a:endParaRPr lang="lt-LT" sz="2200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lnSpc>
                <a:spcPct val="102000"/>
              </a:lnSpc>
              <a:spcBef>
                <a:spcPts val="601"/>
              </a:spcBef>
              <a:buSzPct val="150000"/>
              <a:buBlip>
                <a:blip r:embed="rId3"/>
              </a:buBlip>
            </a:pPr>
            <a:r>
              <a:rPr lang="lt-LT" sz="22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Karklų g. – 1 132 m;  </a:t>
            </a:r>
            <a:endParaRPr lang="lt-LT" sz="2200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lnSpc>
                <a:spcPct val="102000"/>
              </a:lnSpc>
              <a:spcBef>
                <a:spcPts val="601"/>
              </a:spcBef>
              <a:buSzPct val="150000"/>
              <a:buBlip>
                <a:blip r:embed="rId3"/>
              </a:buBlip>
            </a:pPr>
            <a:r>
              <a:rPr lang="lt-LT" sz="22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Svajonės g. – 313 m; </a:t>
            </a:r>
          </a:p>
          <a:p>
            <a:pPr marL="914400" lvl="1" indent="-457200" algn="just">
              <a:lnSpc>
                <a:spcPct val="102000"/>
              </a:lnSpc>
              <a:spcBef>
                <a:spcPts val="601"/>
              </a:spcBef>
              <a:buSzPct val="150000"/>
              <a:buBlip>
                <a:blip r:embed="rId3"/>
              </a:buBlip>
            </a:pPr>
            <a:r>
              <a:rPr lang="lt-LT" sz="22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Dainavos gatvės ir Dainavos takas – 245 m.</a:t>
            </a:r>
            <a:endParaRPr lang="lt-LT" sz="220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2000"/>
              </a:lnSpc>
              <a:spcBef>
                <a:spcPts val="601"/>
              </a:spcBef>
              <a:buSzPct val="150000"/>
              <a:buBlip>
                <a:blip r:embed="rId3"/>
              </a:buBlip>
            </a:pPr>
            <a:r>
              <a:rPr lang="lt-LT" sz="2200" spc="-1" dirty="0">
                <a:latin typeface="Arial" panose="020B0604020202020204" pitchFamily="34" charset="0"/>
                <a:cs typeface="Arial" panose="020B0604020202020204" pitchFamily="34" charset="0"/>
              </a:rPr>
              <a:t>Įgyvendinti Savivaldybės infrastruktūros plėtros rėmimo programą – 360,9 tūkst. </a:t>
            </a:r>
            <a:r>
              <a:rPr lang="lt-LT" sz="2200" spc="-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Eur.</a:t>
            </a:r>
            <a:r>
              <a:rPr lang="lt-LT" sz="2200" spc="-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2000"/>
              </a:lnSpc>
              <a:spcBef>
                <a:spcPts val="601"/>
              </a:spcBef>
            </a:pPr>
            <a:endParaRPr lang="lt-LT" sz="2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aveikslėlis 4"/>
          <p:cNvPicPr/>
          <p:nvPr/>
        </p:nvPicPr>
        <p:blipFill>
          <a:blip r:embed="rId2"/>
          <a:stretch/>
        </p:blipFill>
        <p:spPr>
          <a:xfrm>
            <a:off x="10440" y="-4320"/>
            <a:ext cx="12191760" cy="1238760"/>
          </a:xfrm>
          <a:prstGeom prst="rect">
            <a:avLst/>
          </a:prstGeom>
          <a:ln>
            <a:noFill/>
          </a:ln>
        </p:spPr>
      </p:pic>
      <p:sp>
        <p:nvSpPr>
          <p:cNvPr id="152" name="CustomShape 1"/>
          <p:cNvSpPr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790553B9-1D33-49E2-8779-48BF379A95CB}" type="slidenum">
              <a:rPr lang="en-GB" sz="1200" b="0" strike="noStrike" spc="-1">
                <a:solidFill>
                  <a:srgbClr val="898989"/>
                </a:solidFill>
                <a:latin typeface="Times New Roman"/>
              </a:rPr>
              <a:t>58</a:t>
            </a:fld>
            <a:endParaRPr lang="lt-LT" sz="1200" b="0" strike="noStrike" spc="-1">
              <a:latin typeface="Arial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322560" y="267120"/>
            <a:ext cx="6849720" cy="14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0</a:t>
            </a:r>
            <a:r>
              <a:rPr lang="lt-LT" sz="2400" b="1" strike="noStrike" spc="-1">
                <a:solidFill>
                  <a:srgbClr val="000000"/>
                </a:solidFill>
                <a:latin typeface="Arial"/>
              </a:rPr>
              <a:t>4.</a:t>
            </a:r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lt-LT" sz="2400" b="1" strike="noStrike" spc="-1">
                <a:solidFill>
                  <a:srgbClr val="000000"/>
                </a:solidFill>
                <a:latin typeface="Arial"/>
              </a:rPr>
              <a:t>Miesto infrastruktūros objektų priežiūros, </a:t>
            </a:r>
            <a:endParaRPr lang="lt-LT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lt-LT" sz="2400" b="1" strike="noStrike" spc="-1">
                <a:solidFill>
                  <a:srgbClr val="000000"/>
                </a:solidFill>
                <a:latin typeface="Arial"/>
              </a:rPr>
              <a:t>modernizavimo ir plėtros programa</a:t>
            </a:r>
            <a:endParaRPr lang="lt-LT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lt-LT" sz="2400" b="0" strike="noStrike" spc="-1">
              <a:latin typeface="Arial"/>
            </a:endParaRPr>
          </a:p>
        </p:txBody>
      </p:sp>
      <p:sp>
        <p:nvSpPr>
          <p:cNvPr id="154" name="CustomShape 3"/>
          <p:cNvSpPr/>
          <p:nvPr/>
        </p:nvSpPr>
        <p:spPr>
          <a:xfrm>
            <a:off x="322560" y="2133360"/>
            <a:ext cx="11079360" cy="192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2000"/>
              </a:lnSpc>
              <a:spcBef>
                <a:spcPts val="601"/>
              </a:spcBef>
            </a:pPr>
            <a:endParaRPr lang="lt-LT" sz="1800" b="0" strike="noStrike" spc="-1">
              <a:latin typeface="Arial"/>
            </a:endParaRPr>
          </a:p>
          <a:p>
            <a:pPr>
              <a:lnSpc>
                <a:spcPct val="102000"/>
              </a:lnSpc>
              <a:spcBef>
                <a:spcPts val="601"/>
              </a:spcBef>
            </a:pPr>
            <a:endParaRPr lang="lt-LT" sz="1800" b="0" strike="noStrike" spc="-1">
              <a:latin typeface="Arial"/>
            </a:endParaRPr>
          </a:p>
          <a:p>
            <a:pPr>
              <a:lnSpc>
                <a:spcPct val="102000"/>
              </a:lnSpc>
              <a:spcBef>
                <a:spcPts val="1800"/>
              </a:spcBef>
            </a:pPr>
            <a:endParaRPr lang="lt-LT" sz="1800" b="0" strike="noStrike" spc="-1">
              <a:latin typeface="Arial"/>
            </a:endParaRPr>
          </a:p>
          <a:p>
            <a:pPr>
              <a:lnSpc>
                <a:spcPct val="102000"/>
              </a:lnSpc>
              <a:spcBef>
                <a:spcPts val="1800"/>
              </a:spcBef>
            </a:pPr>
            <a:endParaRPr lang="lt-LT" sz="1800" b="0" strike="noStrike" spc="-1">
              <a:latin typeface="Arial"/>
            </a:endParaRPr>
          </a:p>
        </p:txBody>
      </p:sp>
      <p:graphicFrame>
        <p:nvGraphicFramePr>
          <p:cNvPr id="155" name="Table 4"/>
          <p:cNvGraphicFramePr/>
          <p:nvPr>
            <p:extLst>
              <p:ext uri="{D42A27DB-BD31-4B8C-83A1-F6EECF244321}">
                <p14:modId xmlns:p14="http://schemas.microsoft.com/office/powerpoint/2010/main" val="1200484410"/>
              </p:ext>
            </p:extLst>
          </p:nvPr>
        </p:nvGraphicFramePr>
        <p:xfrm>
          <a:off x="322560" y="1674720"/>
          <a:ext cx="11373840" cy="720027"/>
        </p:xfrm>
        <a:graphic>
          <a:graphicData uri="http://schemas.openxmlformats.org/drawingml/2006/table">
            <a:tbl>
              <a:tblPr/>
              <a:tblGrid>
                <a:gridCol w="1427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88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26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t-LT" sz="2000" b="0" strike="noStrike" spc="-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04.01.02 uždavinys</a:t>
                      </a:r>
                      <a:endParaRPr lang="lt-LT" sz="20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t-LT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Šiaulių miesto kapinių infrastruktūros plėtra (</a:t>
                      </a:r>
                      <a:r>
                        <a:rPr lang="lt-LT" sz="2000" b="0" strike="noStrike" spc="-1" dirty="0" err="1">
                          <a:solidFill>
                            <a:srgbClr val="000000"/>
                          </a:solidFill>
                          <a:latin typeface="Arial"/>
                        </a:rPr>
                        <a:t>Daušiškės</a:t>
                      </a:r>
                      <a:r>
                        <a:rPr lang="lt-LT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, </a:t>
                      </a:r>
                      <a:r>
                        <a:rPr lang="lt-LT" sz="2000" b="0" strike="noStrike" spc="-1" dirty="0" err="1">
                          <a:solidFill>
                            <a:srgbClr val="000000"/>
                          </a:solidFill>
                          <a:latin typeface="Arial"/>
                        </a:rPr>
                        <a:t>kolumbariumas</a:t>
                      </a:r>
                      <a:r>
                        <a:rPr lang="lt-LT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)</a:t>
                      </a:r>
                      <a:endParaRPr lang="lt-LT" sz="20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lt-LT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1 244,5 tūkst. Eur</a:t>
                      </a:r>
                      <a:endParaRPr lang="lt-LT" sz="1800" b="0" strike="noStrike" spc="-1" dirty="0">
                        <a:latin typeface="Arial"/>
                      </a:endParaRPr>
                    </a:p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lt-LT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(2021 - 687,4)</a:t>
                      </a:r>
                      <a:endParaRPr lang="lt-LT" sz="18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6" name="CustomShape 5"/>
          <p:cNvSpPr/>
          <p:nvPr/>
        </p:nvSpPr>
        <p:spPr>
          <a:xfrm>
            <a:off x="469800" y="2621160"/>
            <a:ext cx="11079360" cy="257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 algn="just">
              <a:lnSpc>
                <a:spcPct val="102000"/>
              </a:lnSpc>
              <a:spcBef>
                <a:spcPts val="601"/>
              </a:spcBef>
              <a:buSzPct val="130024"/>
              <a:buBlip>
                <a:blip r:embed="rId3"/>
              </a:buBlip>
            </a:pPr>
            <a:r>
              <a:rPr lang="lt-LT" sz="2400" b="0" strike="noStrike" spc="-1" dirty="0">
                <a:solidFill>
                  <a:srgbClr val="000000"/>
                </a:solidFill>
                <a:latin typeface="Arial"/>
              </a:rPr>
              <a:t>Tęsiamas </a:t>
            </a:r>
            <a:r>
              <a:rPr lang="lt-LT" sz="2400" b="0" strike="noStrike" spc="-1" dirty="0" err="1">
                <a:solidFill>
                  <a:srgbClr val="000000"/>
                </a:solidFill>
                <a:latin typeface="Arial"/>
              </a:rPr>
              <a:t>Daušiškių</a:t>
            </a:r>
            <a:r>
              <a:rPr lang="lt-LT" sz="2400" b="0" strike="noStrike" spc="-1" dirty="0">
                <a:solidFill>
                  <a:srgbClr val="000000"/>
                </a:solidFill>
                <a:latin typeface="Arial"/>
              </a:rPr>
              <a:t> kapinių statybos ir infrastruktūros įrengimas  – 790,0 tūkst. Eur;</a:t>
            </a:r>
            <a:endParaRPr lang="lt-LT" sz="2400" b="0" strike="noStrike" spc="-1" dirty="0">
              <a:latin typeface="Arial"/>
            </a:endParaRPr>
          </a:p>
          <a:p>
            <a:pPr marL="343080" indent="-342720" algn="just">
              <a:lnSpc>
                <a:spcPct val="102000"/>
              </a:lnSpc>
              <a:spcBef>
                <a:spcPts val="601"/>
              </a:spcBef>
              <a:buSzPct val="130024"/>
              <a:buBlip>
                <a:blip r:embed="rId3"/>
              </a:buBlip>
            </a:pPr>
            <a:r>
              <a:rPr lang="lt-LT" sz="2400" b="0" strike="noStrike" spc="-1" dirty="0" err="1">
                <a:solidFill>
                  <a:srgbClr val="000000"/>
                </a:solidFill>
                <a:latin typeface="Arial"/>
              </a:rPr>
              <a:t>Kolumbariumo</a:t>
            </a:r>
            <a:r>
              <a:rPr lang="lt-LT" sz="2400" b="0" strike="noStrike" spc="-1" dirty="0">
                <a:solidFill>
                  <a:srgbClr val="000000"/>
                </a:solidFill>
                <a:latin typeface="Arial"/>
              </a:rPr>
              <a:t> kapinėse statyba ir priežiūra  – 174,5 tūkst. Eur;</a:t>
            </a:r>
            <a:endParaRPr lang="lt-LT" sz="2400" b="0" strike="noStrike" spc="-1" dirty="0">
              <a:latin typeface="Arial"/>
            </a:endParaRPr>
          </a:p>
          <a:p>
            <a:pPr marL="343080" indent="-342720" algn="just">
              <a:lnSpc>
                <a:spcPct val="102000"/>
              </a:lnSpc>
              <a:spcBef>
                <a:spcPts val="601"/>
              </a:spcBef>
              <a:buSzPct val="130024"/>
              <a:buBlip>
                <a:blip r:embed="rId3"/>
              </a:buBlip>
            </a:pPr>
            <a:r>
              <a:rPr lang="lt-LT" sz="2400" b="0" strike="noStrike" spc="-1" dirty="0">
                <a:solidFill>
                  <a:srgbClr val="000000"/>
                </a:solidFill>
                <a:latin typeface="Arial"/>
              </a:rPr>
              <a:t>Kapinių administravimo, priežiūros išlaidos </a:t>
            </a:r>
            <a:r>
              <a:rPr lang="lt-LT" sz="2400" b="1" strike="noStrike" spc="-1" dirty="0">
                <a:solidFill>
                  <a:srgbClr val="000000"/>
                </a:solidFill>
                <a:latin typeface="Arial"/>
              </a:rPr>
              <a:t>– </a:t>
            </a:r>
            <a:r>
              <a:rPr lang="lt-LT" sz="2400" b="0" strike="noStrike" spc="-1" dirty="0">
                <a:solidFill>
                  <a:srgbClr val="000000"/>
                </a:solidFill>
                <a:latin typeface="Arial"/>
              </a:rPr>
              <a:t>180,0 tūkst. Eur</a:t>
            </a:r>
            <a:endParaRPr lang="lt-LT" sz="2400" b="0" strike="noStrike" spc="-1" dirty="0">
              <a:latin typeface="Arial"/>
            </a:endParaRPr>
          </a:p>
          <a:p>
            <a:pPr marL="343080" indent="-342720" algn="just">
              <a:lnSpc>
                <a:spcPct val="102000"/>
              </a:lnSpc>
              <a:spcBef>
                <a:spcPts val="601"/>
              </a:spcBef>
              <a:buSzPct val="130024"/>
              <a:buBlip>
                <a:blip r:embed="rId3"/>
              </a:buBlip>
            </a:pPr>
            <a:r>
              <a:rPr lang="lt-LT" sz="2400" b="0" strike="noStrike" spc="-1" dirty="0">
                <a:solidFill>
                  <a:srgbClr val="000000"/>
                </a:solidFill>
                <a:latin typeface="Arial"/>
              </a:rPr>
              <a:t>Kapinių teritorijoje esančios infrastruktūros tvarkymui – 100,0 tūkst. Eur</a:t>
            </a:r>
            <a:endParaRPr lang="lt-LT" sz="2400" b="0" strike="noStrike" spc="-1" dirty="0">
              <a:latin typeface="Arial"/>
            </a:endParaRPr>
          </a:p>
          <a:p>
            <a:pPr algn="just">
              <a:lnSpc>
                <a:spcPct val="102000"/>
              </a:lnSpc>
              <a:spcBef>
                <a:spcPts val="601"/>
              </a:spcBef>
            </a:pPr>
            <a:r>
              <a:rPr lang="lt-LT" sz="2000" b="0" strike="noStrike" spc="-1" dirty="0">
                <a:solidFill>
                  <a:srgbClr val="000000"/>
                </a:solidFill>
                <a:latin typeface="Arial"/>
              </a:rPr>
              <a:t>    (kapinių kelių tvarkymui, kapinių skaitmeninės sistemos įdiegimas).</a:t>
            </a:r>
            <a:endParaRPr lang="lt-LT" sz="2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inis pavadinimas 1">
            <a:extLst>
              <a:ext uri="{FF2B5EF4-FFF2-40B4-BE49-F238E27FC236}">
                <a16:creationId xmlns:a16="http://schemas.microsoft.com/office/drawing/2014/main" id="{A1B576F4-F641-45F7-9982-298A5F8B961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369559" y="4711959"/>
            <a:ext cx="3126933" cy="895738"/>
          </a:xfrm>
        </p:spPr>
        <p:txBody>
          <a:bodyPr>
            <a:normAutofit/>
          </a:bodyPr>
          <a:lstStyle/>
          <a:p>
            <a:pPr algn="l"/>
            <a:endParaRPr lang="lt-LT" alt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lt-LT" altLang="lt-LT" sz="32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lt-LT" sz="3200" b="1" dirty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US" altLang="lt-LT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r>
              <a:rPr lang="lt-LT" altLang="lt-LT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pPr algn="l"/>
            <a:endParaRPr lang="lt-LT" altLang="lt-L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lt-LT" alt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lt-LT" alt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altLang="lt-L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lt-LT" altLang="lt-LT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lt-LT" alt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lt-LT" alt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908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BBF9C500-6B55-4C70-9966-0945467FE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688" y="1234909"/>
            <a:ext cx="10777195" cy="4449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  <a:lvl2pPr marL="742950" indent="-28575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2pPr>
            <a:lvl3pPr marL="1143000" indent="-228600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3pPr>
            <a:lvl4pPr marL="16002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4pPr>
            <a:lvl5pPr marL="20574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 marL="0" indent="0" algn="r">
              <a:spcBef>
                <a:spcPts val="1800"/>
              </a:spcBef>
              <a:buClr>
                <a:srgbClr val="FC6417"/>
              </a:buClr>
              <a:buSzPct val="130000"/>
              <a:buNone/>
              <a:defRPr/>
            </a:pPr>
            <a:r>
              <a:rPr lang="lt-LT" sz="2400" b="1" dirty="0">
                <a:solidFill>
                  <a:srgbClr val="FEF0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</a:t>
            </a:r>
            <a:endParaRPr lang="en-GB" sz="2400" b="1" dirty="0">
              <a:solidFill>
                <a:srgbClr val="FEF0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tačiakampis 15">
            <a:extLst>
              <a:ext uri="{FF2B5EF4-FFF2-40B4-BE49-F238E27FC236}">
                <a16:creationId xmlns:a16="http://schemas.microsoft.com/office/drawing/2014/main" id="{A048F5C8-332D-42A7-87F3-3C447EC8FCC8}"/>
              </a:ext>
            </a:extLst>
          </p:cNvPr>
          <p:cNvSpPr/>
          <p:nvPr/>
        </p:nvSpPr>
        <p:spPr>
          <a:xfrm>
            <a:off x="306865" y="579573"/>
            <a:ext cx="3701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C6417"/>
              </a:buClr>
              <a:buSzPct val="130000"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2022 met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ų p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rioritetai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urinio vietos rezervavimo ženklas 8">
            <a:extLst>
              <a:ext uri="{FF2B5EF4-FFF2-40B4-BE49-F238E27FC236}">
                <a16:creationId xmlns:a16="http://schemas.microsoft.com/office/drawing/2014/main" id="{19BB2DEF-7757-4939-916D-C3980EF25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4241"/>
            <a:ext cx="10515600" cy="4674186"/>
          </a:xfrm>
        </p:spPr>
        <p:txBody>
          <a:bodyPr>
            <a:normAutofit/>
          </a:bodyPr>
          <a:lstStyle/>
          <a:p>
            <a:pPr marL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lt-L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CF01887-DAF1-4928-B9A5-BF6E1EDC1E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6657821"/>
              </p:ext>
            </p:extLst>
          </p:nvPr>
        </p:nvGraphicFramePr>
        <p:xfrm>
          <a:off x="77676" y="1232000"/>
          <a:ext cx="1205768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tačiakampis 6">
            <a:extLst>
              <a:ext uri="{FF2B5EF4-FFF2-40B4-BE49-F238E27FC236}">
                <a16:creationId xmlns:a16="http://schemas.microsoft.com/office/drawing/2014/main" id="{ADAF2ED5-0272-4FB4-8166-5EA699B77155}"/>
              </a:ext>
            </a:extLst>
          </p:cNvPr>
          <p:cNvSpPr/>
          <p:nvPr/>
        </p:nvSpPr>
        <p:spPr>
          <a:xfrm>
            <a:off x="4255693" y="4311673"/>
            <a:ext cx="3701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C6417"/>
              </a:buClr>
              <a:buSzPct val="130000"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2022 met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ų p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rioritetai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3028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13" name="Skaidrės numerio vietos rezervavimo ženklas 1">
            <a:extLst>
              <a:ext uri="{FF2B5EF4-FFF2-40B4-BE49-F238E27FC236}">
                <a16:creationId xmlns:a16="http://schemas.microsoft.com/office/drawing/2014/main" id="{8190789F-6FA8-4924-88DD-77452D4C7B5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6pPr>
            <a:lvl7pPr marL="29718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7pPr>
            <a:lvl8pPr marL="34290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8pPr>
            <a:lvl9pPr marL="38862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898989"/>
              </a:buClr>
              <a:buFont typeface="Calibri" panose="020F0502020204030204" pitchFamily="34" charset="0"/>
              <a:buNone/>
            </a:pPr>
            <a:endParaRPr lang="en-GB" altLang="lt-LT" sz="12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41362DD6-6E10-45D7-BCE8-EEE89E0B3608}"/>
              </a:ext>
            </a:extLst>
          </p:cNvPr>
          <p:cNvSpPr/>
          <p:nvPr/>
        </p:nvSpPr>
        <p:spPr>
          <a:xfrm>
            <a:off x="116542" y="190331"/>
            <a:ext cx="7377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buClr>
                <a:srgbClr val="FC6417"/>
              </a:buClr>
              <a:buSzPct val="130000"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Švietimo prieinamumo ir kokybės      užtikrinimo programa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Diagrama 11"/>
          <p:cNvGraphicFramePr>
            <a:graphicFrameLocks/>
          </p:cNvGraphicFramePr>
          <p:nvPr/>
        </p:nvGraphicFramePr>
        <p:xfrm>
          <a:off x="1556934" y="1429385"/>
          <a:ext cx="9586452" cy="5231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1" name="Tiesioji rodyklės jungtis 10">
            <a:extLst>
              <a:ext uri="{FF2B5EF4-FFF2-40B4-BE49-F238E27FC236}">
                <a16:creationId xmlns:a16="http://schemas.microsoft.com/office/drawing/2014/main" id="{C315C087-1912-4EE4-9C43-4AC17284F3F1}"/>
              </a:ext>
            </a:extLst>
          </p:cNvPr>
          <p:cNvCxnSpPr/>
          <p:nvPr/>
        </p:nvCxnSpPr>
        <p:spPr>
          <a:xfrm flipV="1">
            <a:off x="9572198" y="4083991"/>
            <a:ext cx="0" cy="857157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19DDDED-FC5A-45A4-97CA-2DFAFD052440}"/>
              </a:ext>
            </a:extLst>
          </p:cNvPr>
          <p:cNvSpPr txBox="1"/>
          <p:nvPr/>
        </p:nvSpPr>
        <p:spPr>
          <a:xfrm>
            <a:off x="9572197" y="4327903"/>
            <a:ext cx="1571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15,</a:t>
            </a:r>
            <a:r>
              <a:rPr lang="lt-LT" sz="2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mln.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F5302D89-B468-42DE-B44B-C0C47E6728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7727092"/>
              </p:ext>
            </p:extLst>
          </p:nvPr>
        </p:nvGraphicFramePr>
        <p:xfrm>
          <a:off x="1556933" y="1429385"/>
          <a:ext cx="8746564" cy="4926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508028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13" name="Skaidrės numerio vietos rezervavimo ženklas 1">
            <a:extLst>
              <a:ext uri="{FF2B5EF4-FFF2-40B4-BE49-F238E27FC236}">
                <a16:creationId xmlns:a16="http://schemas.microsoft.com/office/drawing/2014/main" id="{8190789F-6FA8-4924-88DD-77452D4C7B5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6pPr>
            <a:lvl7pPr marL="29718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7pPr>
            <a:lvl8pPr marL="34290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8pPr>
            <a:lvl9pPr marL="38862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898989"/>
              </a:buClr>
              <a:buFont typeface="Calibri" panose="020F0502020204030204" pitchFamily="34" charset="0"/>
              <a:buNone/>
            </a:pPr>
            <a:endParaRPr lang="en-GB" altLang="lt-LT" sz="12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41362DD6-6E10-45D7-BCE8-EEE89E0B3608}"/>
              </a:ext>
            </a:extLst>
          </p:cNvPr>
          <p:cNvSpPr/>
          <p:nvPr/>
        </p:nvSpPr>
        <p:spPr>
          <a:xfrm>
            <a:off x="116542" y="190331"/>
            <a:ext cx="7377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buClr>
                <a:srgbClr val="FC6417"/>
              </a:buClr>
              <a:buSzPct val="130000"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Švietimo prieinamumo ir kokybės      užtikrinimo programa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Tiesioji rodyklės jungtis 9">
            <a:extLst>
              <a:ext uri="{FF2B5EF4-FFF2-40B4-BE49-F238E27FC236}">
                <a16:creationId xmlns:a16="http://schemas.microsoft.com/office/drawing/2014/main" id="{C315C087-1912-4EE4-9C43-4AC17284F3F1}"/>
              </a:ext>
            </a:extLst>
          </p:cNvPr>
          <p:cNvCxnSpPr>
            <a:cxnSpLocks/>
          </p:cNvCxnSpPr>
          <p:nvPr/>
        </p:nvCxnSpPr>
        <p:spPr>
          <a:xfrm flipV="1">
            <a:off x="11225646" y="3332480"/>
            <a:ext cx="0" cy="1574801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5">
            <a:extLst>
              <a:ext uri="{FF2B5EF4-FFF2-40B4-BE49-F238E27FC236}">
                <a16:creationId xmlns:a16="http://schemas.microsoft.com/office/drawing/2014/main" id="{7BB37B63-4CA8-4EF3-BF1F-3F9D68F083D7}"/>
              </a:ext>
            </a:extLst>
          </p:cNvPr>
          <p:cNvSpPr txBox="1"/>
          <p:nvPr/>
        </p:nvSpPr>
        <p:spPr>
          <a:xfrm>
            <a:off x="10322353" y="5028506"/>
            <a:ext cx="1522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lt-LT" sz="2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,3 mln. </a:t>
            </a:r>
            <a:r>
              <a:rPr lang="lt-LT" sz="2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lt-LT" sz="2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7BB37B63-4CA8-4EF3-BF1F-3F9D68F083D7}"/>
              </a:ext>
            </a:extLst>
          </p:cNvPr>
          <p:cNvSpPr txBox="1"/>
          <p:nvPr/>
        </p:nvSpPr>
        <p:spPr>
          <a:xfrm>
            <a:off x="2925038" y="1429385"/>
            <a:ext cx="9346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t-LT" sz="2400" b="1" dirty="0"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lt-LT" sz="2400" b="1" dirty="0">
                <a:latin typeface="Arial" panose="020B0604020202020204" pitchFamily="34" charset="0"/>
                <a:cs typeface="Arial" panose="020B0604020202020204" pitchFamily="34" charset="0"/>
              </a:rPr>
              <a:t> metų Švietimo programos finansavimo šaltiniai</a:t>
            </a:r>
          </a:p>
        </p:txBody>
      </p:sp>
      <p:graphicFrame>
        <p:nvGraphicFramePr>
          <p:cNvPr id="28" name="Diagrama 27">
            <a:extLst>
              <a:ext uri="{FF2B5EF4-FFF2-40B4-BE49-F238E27FC236}">
                <a16:creationId xmlns:a16="http://schemas.microsoft.com/office/drawing/2014/main" id="{D3242A0B-F788-482B-8B49-86D0BC3EA8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8303158"/>
              </p:ext>
            </p:extLst>
          </p:nvPr>
        </p:nvGraphicFramePr>
        <p:xfrm>
          <a:off x="496741" y="1829494"/>
          <a:ext cx="10728905" cy="4922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036418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13" name="Skaidrės numerio vietos rezervavimo ženklas 1">
            <a:extLst>
              <a:ext uri="{FF2B5EF4-FFF2-40B4-BE49-F238E27FC236}">
                <a16:creationId xmlns:a16="http://schemas.microsoft.com/office/drawing/2014/main" id="{8190789F-6FA8-4924-88DD-77452D4C7B52}"/>
              </a:ext>
            </a:extLst>
          </p:cNvPr>
          <p:cNvSpPr txBox="1">
            <a:spLocks/>
          </p:cNvSpPr>
          <p:nvPr/>
        </p:nvSpPr>
        <p:spPr>
          <a:xfrm>
            <a:off x="4038600" y="6356349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6pPr>
            <a:lvl7pPr marL="29718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7pPr>
            <a:lvl8pPr marL="34290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8pPr>
            <a:lvl9pPr marL="38862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898989"/>
              </a:buClr>
              <a:buFont typeface="Calibri" panose="020F0502020204030204" pitchFamily="34" charset="0"/>
              <a:buNone/>
            </a:pPr>
            <a:endParaRPr lang="en-GB" altLang="lt-LT" sz="12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41362DD6-6E10-45D7-BCE8-EEE89E0B3608}"/>
              </a:ext>
            </a:extLst>
          </p:cNvPr>
          <p:cNvSpPr/>
          <p:nvPr/>
        </p:nvSpPr>
        <p:spPr>
          <a:xfrm>
            <a:off x="116542" y="190331"/>
            <a:ext cx="7377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  <a:buClr>
                <a:srgbClr val="FC6417"/>
              </a:buClr>
              <a:buSzPct val="130000"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Švietimo prieinamumo ir kokybės      užtikrinimo programa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EE677A-83E1-4DAA-9296-BF23FC25312C}"/>
              </a:ext>
            </a:extLst>
          </p:cNvPr>
          <p:cNvSpPr txBox="1"/>
          <p:nvPr/>
        </p:nvSpPr>
        <p:spPr>
          <a:xfrm>
            <a:off x="8153400" y="2582952"/>
            <a:ext cx="2022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b="1" dirty="0">
                <a:solidFill>
                  <a:srgbClr val="FEB5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lt-LT" sz="1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931,8 t</a:t>
            </a:r>
            <a:r>
              <a:rPr lang="lt-LT" sz="1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ū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kst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lt-LT" sz="1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95FA2B-CE68-4760-8F42-893608DCCC54}"/>
              </a:ext>
            </a:extLst>
          </p:cNvPr>
          <p:cNvSpPr txBox="1"/>
          <p:nvPr/>
        </p:nvSpPr>
        <p:spPr>
          <a:xfrm>
            <a:off x="848413" y="2384115"/>
            <a:ext cx="2316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lt-LT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632,1 t</a:t>
            </a:r>
            <a:r>
              <a:rPr lang="lt-LT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ū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kst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lt-LT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38455B-5B4A-440F-AD2C-69B8E091B37C}"/>
              </a:ext>
            </a:extLst>
          </p:cNvPr>
          <p:cNvSpPr txBox="1"/>
          <p:nvPr/>
        </p:nvSpPr>
        <p:spPr>
          <a:xfrm>
            <a:off x="484257" y="4224400"/>
            <a:ext cx="2389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  <a:r>
              <a:rPr lang="lt-LT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716,7 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lt-LT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ū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kst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lt-LT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52E83D-601C-444D-8C01-34C1C2726DE2}"/>
              </a:ext>
            </a:extLst>
          </p:cNvPr>
          <p:cNvSpPr txBox="1"/>
          <p:nvPr/>
        </p:nvSpPr>
        <p:spPr>
          <a:xfrm>
            <a:off x="451035" y="3902653"/>
            <a:ext cx="2389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>
                <a:latin typeface="Arial" panose="020B0604020202020204" pitchFamily="34" charset="0"/>
                <a:cs typeface="Arial" panose="020B0604020202020204" pitchFamily="34" charset="0"/>
              </a:rPr>
              <a:t>Įstaigų lėšos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88,3 %</a:t>
            </a:r>
            <a:endParaRPr lang="lt-L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21DAB2-1915-4C06-ABC4-3E9F81E19381}"/>
              </a:ext>
            </a:extLst>
          </p:cNvPr>
          <p:cNvSpPr txBox="1"/>
          <p:nvPr/>
        </p:nvSpPr>
        <p:spPr>
          <a:xfrm>
            <a:off x="8153400" y="2290221"/>
            <a:ext cx="1764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Projektai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7,7 %</a:t>
            </a:r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DD70E9-AB06-4800-90D7-6375A157AC06}"/>
              </a:ext>
            </a:extLst>
          </p:cNvPr>
          <p:cNvSpPr txBox="1"/>
          <p:nvPr/>
        </p:nvSpPr>
        <p:spPr>
          <a:xfrm>
            <a:off x="1098298" y="2120944"/>
            <a:ext cx="2066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>
                <a:latin typeface="Arial" panose="020B0604020202020204" pitchFamily="34" charset="0"/>
                <a:cs typeface="Arial" panose="020B0604020202020204" pitchFamily="34" charset="0"/>
              </a:rPr>
              <a:t>Veikla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4 %</a:t>
            </a:r>
            <a:endParaRPr lang="lt-L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D5130C33-8185-4569-A98F-5FEB5C6B5A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4625885"/>
              </p:ext>
            </p:extLst>
          </p:nvPr>
        </p:nvGraphicFramePr>
        <p:xfrm>
          <a:off x="2606236" y="1953685"/>
          <a:ext cx="7000568" cy="4703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BD68113-0267-494E-A315-BAE87C4D00FF}"/>
              </a:ext>
            </a:extLst>
          </p:cNvPr>
          <p:cNvSpPr txBox="1"/>
          <p:nvPr/>
        </p:nvSpPr>
        <p:spPr>
          <a:xfrm>
            <a:off x="3577379" y="1466084"/>
            <a:ext cx="5704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m. </a:t>
            </a:r>
            <a:r>
              <a:rPr lang="lt-LT" sz="2000" b="1" dirty="0">
                <a:latin typeface="Arial" panose="020B0604020202020204" pitchFamily="34" charset="0"/>
                <a:cs typeface="Arial" panose="020B0604020202020204" pitchFamily="34" charset="0"/>
              </a:rPr>
              <a:t>Švietimo programos lėšų struktūra</a:t>
            </a:r>
          </a:p>
        </p:txBody>
      </p:sp>
      <p:cxnSp>
        <p:nvCxnSpPr>
          <p:cNvPr id="10" name="Tiesioji rodyklės jungtis 9">
            <a:extLst>
              <a:ext uri="{FF2B5EF4-FFF2-40B4-BE49-F238E27FC236}">
                <a16:creationId xmlns:a16="http://schemas.microsoft.com/office/drawing/2014/main" id="{41476462-F569-4E21-8BF6-F4C6B4BA1667}"/>
              </a:ext>
            </a:extLst>
          </p:cNvPr>
          <p:cNvCxnSpPr>
            <a:cxnSpLocks/>
          </p:cNvCxnSpPr>
          <p:nvPr/>
        </p:nvCxnSpPr>
        <p:spPr>
          <a:xfrm>
            <a:off x="2859625" y="4224400"/>
            <a:ext cx="8274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1">
            <a:extLst>
              <a:ext uri="{FF2B5EF4-FFF2-40B4-BE49-F238E27FC236}">
                <a16:creationId xmlns:a16="http://schemas.microsoft.com/office/drawing/2014/main" id="{98DB3C3C-E579-42F7-BE3D-BA3DB199D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4223" y="6282428"/>
            <a:ext cx="66081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lt-LT" altLang="lt-LT" sz="1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Iš viso 20</a:t>
            </a:r>
            <a:r>
              <a:rPr lang="en-US" altLang="lt-LT" sz="1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lt-LT" altLang="lt-LT" sz="1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m. švietimo programai </a:t>
            </a:r>
            <a:r>
              <a:rPr lang="en-US" altLang="lt-LT" sz="1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lt-LT" altLang="lt-LT" sz="1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280,6 tūkst. </a:t>
            </a:r>
            <a:r>
              <a:rPr lang="lt-LT" altLang="lt-LT" sz="18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endParaRPr lang="lt-LT" altLang="lt-LT" sz="18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07152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13" name="Skaidrės numerio vietos rezervavimo ženklas 1">
            <a:extLst>
              <a:ext uri="{FF2B5EF4-FFF2-40B4-BE49-F238E27FC236}">
                <a16:creationId xmlns:a16="http://schemas.microsoft.com/office/drawing/2014/main" id="{8190789F-6FA8-4924-88DD-77452D4C7B5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6pPr>
            <a:lvl7pPr marL="29718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7pPr>
            <a:lvl8pPr marL="34290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8pPr>
            <a:lvl9pPr marL="38862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898989"/>
              </a:buClr>
              <a:buFont typeface="Calibri" panose="020F0502020204030204" pitchFamily="34" charset="0"/>
              <a:buNone/>
            </a:pPr>
            <a:endParaRPr lang="en-GB" altLang="lt-LT" sz="12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41362DD6-6E10-45D7-BCE8-EEE89E0B3608}"/>
              </a:ext>
            </a:extLst>
          </p:cNvPr>
          <p:cNvSpPr/>
          <p:nvPr/>
        </p:nvSpPr>
        <p:spPr>
          <a:xfrm>
            <a:off x="0" y="196912"/>
            <a:ext cx="7377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buClr>
                <a:srgbClr val="FC6417"/>
              </a:buClr>
              <a:buSzPct val="130000"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Švietimo prieinamumo ir kokybės      užtikrinimo programa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Diagrama 11"/>
          <p:cNvGraphicFramePr>
            <a:graphicFrameLocks/>
          </p:cNvGraphicFramePr>
          <p:nvPr/>
        </p:nvGraphicFramePr>
        <p:xfrm>
          <a:off x="697584" y="1386149"/>
          <a:ext cx="11227323" cy="4967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">
            <a:extLst>
              <a:ext uri="{FF2B5EF4-FFF2-40B4-BE49-F238E27FC236}">
                <a16:creationId xmlns:a16="http://schemas.microsoft.com/office/drawing/2014/main" id="{A34DB4AD-656B-425D-9E6A-97D4D27BF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584" y="6437065"/>
            <a:ext cx="55451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lt-LT" altLang="lt-LT" sz="1800" b="1" dirty="0">
                <a:solidFill>
                  <a:schemeClr val="bg2">
                    <a:lumMod val="50000"/>
                  </a:schemeClr>
                </a:solidFill>
              </a:rPr>
              <a:t>Iš viso – 1</a:t>
            </a:r>
            <a:r>
              <a:rPr lang="en-US" altLang="lt-LT" sz="1800" b="1" dirty="0">
                <a:solidFill>
                  <a:schemeClr val="bg2">
                    <a:lumMod val="50000"/>
                  </a:schemeClr>
                </a:solidFill>
              </a:rPr>
              <a:t>08</a:t>
            </a:r>
            <a:r>
              <a:rPr lang="lt-LT" altLang="lt-LT" sz="1800" b="1" dirty="0">
                <a:solidFill>
                  <a:schemeClr val="bg2">
                    <a:lumMod val="50000"/>
                  </a:schemeClr>
                </a:solidFill>
              </a:rPr>
              <a:t> švietimo paslaugų </a:t>
            </a:r>
            <a:r>
              <a:rPr lang="lt-LT" altLang="lt-LT" sz="1800" b="1" dirty="0" err="1">
                <a:solidFill>
                  <a:schemeClr val="bg2">
                    <a:lumMod val="50000"/>
                  </a:schemeClr>
                </a:solidFill>
              </a:rPr>
              <a:t>teikėj</a:t>
            </a:r>
            <a:r>
              <a:rPr lang="en-US" altLang="lt-LT" sz="1800" b="1" dirty="0">
                <a:solidFill>
                  <a:schemeClr val="bg2">
                    <a:lumMod val="50000"/>
                  </a:schemeClr>
                </a:solidFill>
              </a:rPr>
              <a:t>ai</a:t>
            </a:r>
            <a:endParaRPr lang="lt-LT" altLang="lt-LT" sz="1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07852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13" name="Skaidrės numerio vietos rezervavimo ženklas 1">
            <a:extLst>
              <a:ext uri="{FF2B5EF4-FFF2-40B4-BE49-F238E27FC236}">
                <a16:creationId xmlns:a16="http://schemas.microsoft.com/office/drawing/2014/main" id="{8190789F-6FA8-4924-88DD-77452D4C7B5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6pPr>
            <a:lvl7pPr marL="29718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7pPr>
            <a:lvl8pPr marL="34290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8pPr>
            <a:lvl9pPr marL="38862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898989"/>
              </a:buClr>
              <a:buFont typeface="Calibri" panose="020F0502020204030204" pitchFamily="34" charset="0"/>
              <a:buNone/>
            </a:pPr>
            <a:endParaRPr lang="en-GB" altLang="lt-LT" sz="12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41362DD6-6E10-45D7-BCE8-EEE89E0B3608}"/>
              </a:ext>
            </a:extLst>
          </p:cNvPr>
          <p:cNvSpPr/>
          <p:nvPr/>
        </p:nvSpPr>
        <p:spPr>
          <a:xfrm>
            <a:off x="116542" y="190331"/>
            <a:ext cx="7377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buClr>
                <a:srgbClr val="FC6417"/>
              </a:buClr>
              <a:buSzPct val="130000"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Švietimo prieinamumo ir kokybės      užtikrinimo programa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Diagrama 11"/>
          <p:cNvGraphicFramePr>
            <a:graphicFrameLocks/>
          </p:cNvGraphicFramePr>
          <p:nvPr/>
        </p:nvGraphicFramePr>
        <p:xfrm>
          <a:off x="1406013" y="1429385"/>
          <a:ext cx="9586452" cy="5231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85C4F8C1-5878-440B-A474-E84EE53111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7575099"/>
              </p:ext>
            </p:extLst>
          </p:nvPr>
        </p:nvGraphicFramePr>
        <p:xfrm>
          <a:off x="1338606" y="1368998"/>
          <a:ext cx="9869864" cy="5352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0492434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3" name="Stačiakampis 2">
            <a:extLst>
              <a:ext uri="{FF2B5EF4-FFF2-40B4-BE49-F238E27FC236}">
                <a16:creationId xmlns:a16="http://schemas.microsoft.com/office/drawing/2014/main" id="{41362DD6-6E10-45D7-BCE8-EEE89E0B3608}"/>
              </a:ext>
            </a:extLst>
          </p:cNvPr>
          <p:cNvSpPr/>
          <p:nvPr/>
        </p:nvSpPr>
        <p:spPr>
          <a:xfrm>
            <a:off x="116542" y="190331"/>
            <a:ext cx="7377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buClr>
                <a:srgbClr val="FC6417"/>
              </a:buClr>
              <a:buSzPct val="130000"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Švietimo prieinamumo ir kokybės      užtikrinimo programa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DA3BF19-3D5E-45E6-95D1-5AADC6559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064" y="2340262"/>
            <a:ext cx="11258018" cy="363734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  <a:lvl2pPr marL="742950" indent="-28575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2pPr>
            <a:lvl3pPr marL="1143000" indent="-228600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3pPr>
            <a:lvl4pPr marL="16002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4pPr>
            <a:lvl5pPr marL="20574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>
              <a:spcBef>
                <a:spcPts val="1800"/>
              </a:spcBef>
              <a:buClr>
                <a:srgbClr val="FC6417"/>
              </a:buClr>
              <a:buSzPct val="130000"/>
              <a:buBlip>
                <a:blip r:embed="rId3"/>
              </a:buBlip>
              <a:defRPr/>
            </a:pPr>
            <a:r>
              <a:rPr lang="lt-L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Tradicinių miesto švietimo bendruomenės renginių (olimpiados, konkursai, šventės) organizavimas</a:t>
            </a:r>
            <a:r>
              <a:rPr lang="lt-LT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  <a:buClr>
                <a:srgbClr val="FC6417"/>
              </a:buClr>
              <a:buSzPct val="130000"/>
              <a:buBlip>
                <a:blip r:embed="rId3"/>
              </a:buBlip>
              <a:defRPr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Apdovanojimai „Šiaulių miesto metų mokytojas“</a:t>
            </a:r>
          </a:p>
          <a:p>
            <a:pPr>
              <a:spcBef>
                <a:spcPts val="1800"/>
              </a:spcBef>
              <a:buClr>
                <a:srgbClr val="FC6417"/>
              </a:buClr>
              <a:buSzPct val="130000"/>
              <a:buBlip>
                <a:blip r:embed="rId3"/>
              </a:buBlip>
              <a:defRPr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Mokinių, išlaikiusių brandos egzaminus aukščiausiu balu (100 balų) apdovanojimai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  <a:buClr>
                <a:srgbClr val="FC6417"/>
              </a:buClr>
              <a:buSzPct val="130000"/>
              <a:buBlip>
                <a:blip r:embed="rId3"/>
              </a:buBlip>
              <a:defRPr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Švietimo lyderystės ir pagalbos programos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  <a:buClr>
                <a:srgbClr val="FC6417"/>
              </a:buClr>
              <a:buSzPct val="130000"/>
              <a:buBlip>
                <a:blip r:embed="rId3"/>
              </a:buBlip>
              <a:defRPr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„Šiauliečio pirmoko krepšelis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GB" sz="2400" dirty="0">
              <a:latin typeface="+mn-lt"/>
              <a:cs typeface="Tahoma"/>
            </a:endParaRPr>
          </a:p>
        </p:txBody>
      </p:sp>
      <p:graphicFrame>
        <p:nvGraphicFramePr>
          <p:cNvPr id="6" name="Lentelė 5">
            <a:extLst>
              <a:ext uri="{FF2B5EF4-FFF2-40B4-BE49-F238E27FC236}">
                <a16:creationId xmlns:a16="http://schemas.microsoft.com/office/drawing/2014/main" id="{7AFE0703-D7FF-4015-B394-608964FCF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489264"/>
              </p:ext>
            </p:extLst>
          </p:nvPr>
        </p:nvGraphicFramePr>
        <p:xfrm>
          <a:off x="335565" y="1527719"/>
          <a:ext cx="11443480" cy="75425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17367">
                  <a:extLst>
                    <a:ext uri="{9D8B030D-6E8A-4147-A177-3AD203B41FA5}">
                      <a16:colId xmlns:a16="http://schemas.microsoft.com/office/drawing/2014/main" val="2759096863"/>
                    </a:ext>
                  </a:extLst>
                </a:gridCol>
                <a:gridCol w="6366505">
                  <a:extLst>
                    <a:ext uri="{9D8B030D-6E8A-4147-A177-3AD203B41FA5}">
                      <a16:colId xmlns:a16="http://schemas.microsoft.com/office/drawing/2014/main" val="121892164"/>
                    </a:ext>
                  </a:extLst>
                </a:gridCol>
                <a:gridCol w="3059608">
                  <a:extLst>
                    <a:ext uri="{9D8B030D-6E8A-4147-A177-3AD203B41FA5}">
                      <a16:colId xmlns:a16="http://schemas.microsoft.com/office/drawing/2014/main" val="3132787653"/>
                    </a:ext>
                  </a:extLst>
                </a:gridCol>
              </a:tblGrid>
              <a:tr h="3831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08.01.01.0</a:t>
                      </a:r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Atstovauti miestui, pristatyti švietimo veiklą, organizuoti renginius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207</a:t>
                      </a: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</a:t>
                      </a:r>
                      <a:r>
                        <a:rPr lang="lt-LT" sz="24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ūkst</a:t>
                      </a: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Eur (SB)</a:t>
                      </a: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4021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60069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13" name="Skaidrės numerio vietos rezervavimo ženklas 1">
            <a:extLst>
              <a:ext uri="{FF2B5EF4-FFF2-40B4-BE49-F238E27FC236}">
                <a16:creationId xmlns:a16="http://schemas.microsoft.com/office/drawing/2014/main" id="{8190789F-6FA8-4924-88DD-77452D4C7B5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6pPr>
            <a:lvl7pPr marL="29718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7pPr>
            <a:lvl8pPr marL="34290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8pPr>
            <a:lvl9pPr marL="38862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898989"/>
              </a:buClr>
              <a:buFont typeface="Calibri" panose="020F0502020204030204" pitchFamily="34" charset="0"/>
              <a:buNone/>
            </a:pPr>
            <a:endParaRPr lang="en-GB" altLang="lt-LT" sz="12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41362DD6-6E10-45D7-BCE8-EEE89E0B3608}"/>
              </a:ext>
            </a:extLst>
          </p:cNvPr>
          <p:cNvSpPr/>
          <p:nvPr/>
        </p:nvSpPr>
        <p:spPr>
          <a:xfrm>
            <a:off x="116542" y="190331"/>
            <a:ext cx="7377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buClr>
                <a:srgbClr val="FC6417"/>
              </a:buClr>
              <a:buSzPct val="130000"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Švietimo prieinamumo ir kokybės      užtikrinimo programa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Lentelė 5">
            <a:extLst>
              <a:ext uri="{FF2B5EF4-FFF2-40B4-BE49-F238E27FC236}">
                <a16:creationId xmlns:a16="http://schemas.microsoft.com/office/drawing/2014/main" id="{7AFE0703-D7FF-4015-B394-608964FCF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30135"/>
              </p:ext>
            </p:extLst>
          </p:nvPr>
        </p:nvGraphicFramePr>
        <p:xfrm>
          <a:off x="408373" y="1527719"/>
          <a:ext cx="11185210" cy="150850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11864">
                  <a:extLst>
                    <a:ext uri="{9D8B030D-6E8A-4147-A177-3AD203B41FA5}">
                      <a16:colId xmlns:a16="http://schemas.microsoft.com/office/drawing/2014/main" val="2759096863"/>
                    </a:ext>
                  </a:extLst>
                </a:gridCol>
                <a:gridCol w="6614038">
                  <a:extLst>
                    <a:ext uri="{9D8B030D-6E8A-4147-A177-3AD203B41FA5}">
                      <a16:colId xmlns:a16="http://schemas.microsoft.com/office/drawing/2014/main" val="121892164"/>
                    </a:ext>
                  </a:extLst>
                </a:gridCol>
                <a:gridCol w="2659308">
                  <a:extLst>
                    <a:ext uri="{9D8B030D-6E8A-4147-A177-3AD203B41FA5}">
                      <a16:colId xmlns:a16="http://schemas.microsoft.com/office/drawing/2014/main" val="3132787653"/>
                    </a:ext>
                  </a:extLst>
                </a:gridCol>
              </a:tblGrid>
              <a:tr h="3831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08.01.01.02</a:t>
                      </a: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Sukurti skaitmenines mokymosi aplinkas bendrojo ugdymo mokyklose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77,3</a:t>
                      </a:r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</a:t>
                      </a:r>
                      <a:r>
                        <a:rPr lang="lt-LT" sz="24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ūkst</a:t>
                      </a: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Eur (SB)</a:t>
                      </a: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4021999"/>
                  </a:ext>
                </a:extLst>
              </a:tr>
              <a:tr h="3831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08.01.01.03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Užtikrinti švietimo elektroninės apskaitos ir registracijos sistemų funkcionavimą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110,0 tūkst. </a:t>
                      </a: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</a:t>
                      </a: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(SB)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0585362"/>
                  </a:ext>
                </a:extLst>
              </a:tr>
            </a:tbl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F689BA69-C1C7-4179-94C7-73E9C33E9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906" y="3545324"/>
            <a:ext cx="11090188" cy="21698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  <a:lvl2pPr marL="742950" indent="-28575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2pPr>
            <a:lvl3pPr marL="1143000" indent="-228600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3pPr>
            <a:lvl4pPr marL="16002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4pPr>
            <a:lvl5pPr marL="20574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Clr>
                <a:srgbClr val="FC6417"/>
              </a:buClr>
              <a:buSzPct val="130000"/>
              <a:buBlip>
                <a:blip r:embed="rId3"/>
              </a:buBlip>
              <a:defRPr/>
            </a:pPr>
            <a:r>
              <a:rPr lang="lt-L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Sukurtos skaitmeninės mokymosi aplinkos, įvykdyti mokymai bei konsultacijos mokytojams ir mokyklos administracijai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C6417"/>
              </a:buClr>
              <a:buSzPct val="130000"/>
              <a:buBlip>
                <a:blip r:embed="rId3"/>
              </a:buBlip>
              <a:defRPr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Elektroninio mokinio pažymėjimo sistema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C6417"/>
              </a:buClr>
              <a:buSzPct val="130000"/>
              <a:buBlip>
                <a:blip r:embed="rId3"/>
              </a:buBlip>
              <a:defRPr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Neformaliojo švietimo ir mokamų paslaugų elektroninė apskaitos sistema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C6417"/>
              </a:buClr>
              <a:buSzPct val="130000"/>
              <a:buBlip>
                <a:blip r:embed="rId3"/>
              </a:buBlip>
              <a:defRPr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Priėmimo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į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 bendrojo ugdymo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neformaliojo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švietimo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 mokyklas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dirty="0" err="1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30922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3" name="Stačiakampis 2">
            <a:extLst>
              <a:ext uri="{FF2B5EF4-FFF2-40B4-BE49-F238E27FC236}">
                <a16:creationId xmlns:a16="http://schemas.microsoft.com/office/drawing/2014/main" id="{41362DD6-6E10-45D7-BCE8-EEE89E0B3608}"/>
              </a:ext>
            </a:extLst>
          </p:cNvPr>
          <p:cNvSpPr/>
          <p:nvPr/>
        </p:nvSpPr>
        <p:spPr>
          <a:xfrm>
            <a:off x="116542" y="190331"/>
            <a:ext cx="7377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buClr>
                <a:srgbClr val="FC6417"/>
              </a:buClr>
              <a:buSzPct val="130000"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Švietimo prieinamumo ir kokybės      užtikrinimo programa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DA3BF19-3D5E-45E6-95D1-5AADC6559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808" y="4027818"/>
            <a:ext cx="11564862" cy="276998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  <a:lvl2pPr marL="742950" indent="-28575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2pPr>
            <a:lvl3pPr marL="1143000" indent="-228600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3pPr>
            <a:lvl4pPr marL="16002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4pPr>
            <a:lvl5pPr marL="20574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buClr>
                <a:srgbClr val="FC6417"/>
              </a:buClr>
              <a:buSzPct val="130000"/>
              <a:buBlip>
                <a:blip r:embed="rId3"/>
              </a:buBlip>
              <a:defRPr/>
            </a:pPr>
            <a:r>
              <a:rPr lang="lt-L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STEAM ir</a:t>
            </a:r>
            <a:r>
              <a:rPr lang="lt-L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STEAM JUNIOR, STEAM DARŽELIS, INOSTART  programų įgyvendinimas, STEAM renginių organizavimas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FC6417"/>
              </a:buClr>
              <a:buSzPct val="130000"/>
              <a:buBlip>
                <a:blip r:embed="rId3"/>
              </a:buBlip>
              <a:defRPr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Ankstyvojo profesinio informavimo programos „OPA“ įgyvendinimas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FC6417"/>
              </a:buClr>
              <a:buSzPct val="130000"/>
              <a:buBlip>
                <a:blip r:embed="rId3"/>
              </a:buBlip>
              <a:defRPr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Erdvės pritaikymo integruotam gamtos mokslų ugdymui ir Šiaulių miesto bendruomenės švietimui program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FC6417"/>
              </a:buClr>
              <a:buSzPct val="130000"/>
              <a:buBlip>
                <a:blip r:embed="rId3"/>
              </a:buBlip>
              <a:defRPr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Studijų parama</a:t>
            </a:r>
          </a:p>
        </p:txBody>
      </p:sp>
      <p:graphicFrame>
        <p:nvGraphicFramePr>
          <p:cNvPr id="6" name="Lentelė 5">
            <a:extLst>
              <a:ext uri="{FF2B5EF4-FFF2-40B4-BE49-F238E27FC236}">
                <a16:creationId xmlns:a16="http://schemas.microsoft.com/office/drawing/2014/main" id="{7AFE0703-D7FF-4015-B394-608964FCF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904603"/>
              </p:ext>
            </p:extLst>
          </p:nvPr>
        </p:nvGraphicFramePr>
        <p:xfrm>
          <a:off x="246808" y="1338914"/>
          <a:ext cx="11772368" cy="26889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19012">
                  <a:extLst>
                    <a:ext uri="{9D8B030D-6E8A-4147-A177-3AD203B41FA5}">
                      <a16:colId xmlns:a16="http://schemas.microsoft.com/office/drawing/2014/main" val="2759096863"/>
                    </a:ext>
                  </a:extLst>
                </a:gridCol>
                <a:gridCol w="6704803">
                  <a:extLst>
                    <a:ext uri="{9D8B030D-6E8A-4147-A177-3AD203B41FA5}">
                      <a16:colId xmlns:a16="http://schemas.microsoft.com/office/drawing/2014/main" val="121892164"/>
                    </a:ext>
                  </a:extLst>
                </a:gridCol>
                <a:gridCol w="3148553">
                  <a:extLst>
                    <a:ext uri="{9D8B030D-6E8A-4147-A177-3AD203B41FA5}">
                      <a16:colId xmlns:a16="http://schemas.microsoft.com/office/drawing/2014/main" val="3132787653"/>
                    </a:ext>
                  </a:extLst>
                </a:gridCol>
              </a:tblGrid>
              <a:tr h="11519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08.01.01.04</a:t>
                      </a: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Įgyvendinti projektą „Ugdymo karjerai sistemos tobulinimas Šiaulių miesto savivaldybės bendrojo ugdymo mokyklose“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114,1</a:t>
                      </a:r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</a:t>
                      </a: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ūkst. Eur</a:t>
                      </a:r>
                      <a:r>
                        <a:rPr lang="en-GB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SB – 44,1 tūkst. Eur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 – 70,0 tūkst. Eur</a:t>
                      </a: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1108820"/>
                  </a:ext>
                </a:extLst>
              </a:tr>
              <a:tr h="1255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08.01.01.05</a:t>
                      </a: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Vykdyti Šiaulių miesto savivaldybės, jos teritorijoje veikiančių aukštųjų mokyklų, Šiaulių profesinio rengimo centro, verslo įmonių ir švietimo įstaigų bendradarbiavimo programas</a:t>
                      </a:r>
                      <a:endParaRPr lang="lt-LT" sz="2400" b="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390,0</a:t>
                      </a:r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</a:t>
                      </a:r>
                      <a:r>
                        <a:rPr lang="lt-LT" sz="24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ūkst</a:t>
                      </a: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Eur (SB)</a:t>
                      </a: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4021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498834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3" name="Stačiakampis 2">
            <a:extLst>
              <a:ext uri="{FF2B5EF4-FFF2-40B4-BE49-F238E27FC236}">
                <a16:creationId xmlns:a16="http://schemas.microsoft.com/office/drawing/2014/main" id="{41362DD6-6E10-45D7-BCE8-EEE89E0B3608}"/>
              </a:ext>
            </a:extLst>
          </p:cNvPr>
          <p:cNvSpPr/>
          <p:nvPr/>
        </p:nvSpPr>
        <p:spPr>
          <a:xfrm>
            <a:off x="116542" y="190331"/>
            <a:ext cx="7377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buClr>
                <a:srgbClr val="FC6417"/>
              </a:buClr>
              <a:buSzPct val="130000"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Švietimo prieinamumo ir kokybės      užtikrinimo programa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Lentelė 5">
            <a:extLst>
              <a:ext uri="{FF2B5EF4-FFF2-40B4-BE49-F238E27FC236}">
                <a16:creationId xmlns:a16="http://schemas.microsoft.com/office/drawing/2014/main" id="{7AFE0703-D7FF-4015-B394-608964FCF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048458"/>
              </p:ext>
            </p:extLst>
          </p:nvPr>
        </p:nvGraphicFramePr>
        <p:xfrm>
          <a:off x="322338" y="1338914"/>
          <a:ext cx="11124171" cy="229120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61077">
                  <a:extLst>
                    <a:ext uri="{9D8B030D-6E8A-4147-A177-3AD203B41FA5}">
                      <a16:colId xmlns:a16="http://schemas.microsoft.com/office/drawing/2014/main" val="2759096863"/>
                    </a:ext>
                  </a:extLst>
                </a:gridCol>
                <a:gridCol w="6535403">
                  <a:extLst>
                    <a:ext uri="{9D8B030D-6E8A-4147-A177-3AD203B41FA5}">
                      <a16:colId xmlns:a16="http://schemas.microsoft.com/office/drawing/2014/main" val="121892164"/>
                    </a:ext>
                  </a:extLst>
                </a:gridCol>
                <a:gridCol w="2627691">
                  <a:extLst>
                    <a:ext uri="{9D8B030D-6E8A-4147-A177-3AD203B41FA5}">
                      <a16:colId xmlns:a16="http://schemas.microsoft.com/office/drawing/2014/main" val="3132787653"/>
                    </a:ext>
                  </a:extLst>
                </a:gridCol>
              </a:tblGrid>
              <a:tr h="10821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08.01.01.0</a:t>
                      </a:r>
                      <a:r>
                        <a:rPr lang="en-GB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Vykdyti suaugusiųjų neformaliojo švietimo programas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t-LT" sz="2400" b="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20,0 tūkst. </a:t>
                      </a: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</a:t>
                      </a: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(SB)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4021999"/>
                  </a:ext>
                </a:extLst>
              </a:tr>
              <a:tr h="10821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08.01.01.0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Užtikrinti Šiaulių miesto reprezentacinių renginių organizavimą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98,8</a:t>
                      </a:r>
                      <a:r>
                        <a:rPr lang="en-GB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ūkst. Eur (SB)</a:t>
                      </a: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1942967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2E741CC8-0BF8-46E6-801E-A5D991642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569" y="3734127"/>
            <a:ext cx="11564862" cy="25545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  <a:lvl2pPr marL="742950" indent="-28575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2pPr>
            <a:lvl3pPr marL="1143000" indent="-228600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3pPr>
            <a:lvl4pPr marL="16002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4pPr>
            <a:lvl5pPr marL="20574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buClr>
                <a:srgbClr val="FC6417"/>
              </a:buClr>
              <a:buSzPct val="130000"/>
              <a:buBlip>
                <a:blip r:embed="rId3"/>
              </a:buBlip>
              <a:defRPr/>
            </a:pPr>
            <a:r>
              <a:rPr lang="lt-L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Šiaulių vyskupijos šeimų šventė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FC6417"/>
              </a:buClr>
              <a:buSzPct val="130000"/>
              <a:buBlip>
                <a:blip r:embed="rId3"/>
              </a:buBlip>
              <a:defRPr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Tarptautinis šokio festivalis-konkursas „Aušrinė žvaigždė“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FC6417"/>
              </a:buClr>
              <a:buSzPct val="130000"/>
              <a:buBlip>
                <a:blip r:embed="rId3"/>
              </a:buBlip>
              <a:defRPr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Švietimo, mokslo ir verslo partnerystės renginių ciklas „Šiauliai smart“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FC6417"/>
              </a:buClr>
              <a:buSzPct val="130000"/>
              <a:buBlip>
                <a:blip r:embed="rId3"/>
              </a:buBlip>
              <a:defRPr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Galimybių festivalis „Tavo PIN kodas“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FC6417"/>
              </a:buClr>
              <a:buSzPct val="130000"/>
              <a:buBlip>
                <a:blip r:embed="rId3"/>
              </a:buBlip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arptautinis Sauliaus Sondeckio jaunųjų stygininkų ir pianistų konkursas</a:t>
            </a:r>
          </a:p>
        </p:txBody>
      </p:sp>
    </p:spTree>
    <p:extLst>
      <p:ext uri="{BB962C8B-B14F-4D97-AF65-F5344CB8AC3E}">
        <p14:creationId xmlns:p14="http://schemas.microsoft.com/office/powerpoint/2010/main" val="367831632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3" name="Stačiakampis 2">
            <a:extLst>
              <a:ext uri="{FF2B5EF4-FFF2-40B4-BE49-F238E27FC236}">
                <a16:creationId xmlns:a16="http://schemas.microsoft.com/office/drawing/2014/main" id="{41362DD6-6E10-45D7-BCE8-EEE89E0B3608}"/>
              </a:ext>
            </a:extLst>
          </p:cNvPr>
          <p:cNvSpPr/>
          <p:nvPr/>
        </p:nvSpPr>
        <p:spPr>
          <a:xfrm>
            <a:off x="116542" y="190331"/>
            <a:ext cx="7377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buClr>
                <a:srgbClr val="FC6417"/>
              </a:buClr>
              <a:buSzPct val="130000"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Švietimo prieinamumo ir kokybės      užtikrinimo programa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Lentelė 5">
            <a:extLst>
              <a:ext uri="{FF2B5EF4-FFF2-40B4-BE49-F238E27FC236}">
                <a16:creationId xmlns:a16="http://schemas.microsoft.com/office/drawing/2014/main" id="{7AFE0703-D7FF-4015-B394-608964FCF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967992"/>
              </p:ext>
            </p:extLst>
          </p:nvPr>
        </p:nvGraphicFramePr>
        <p:xfrm>
          <a:off x="377071" y="1719720"/>
          <a:ext cx="11124171" cy="333438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61077">
                  <a:extLst>
                    <a:ext uri="{9D8B030D-6E8A-4147-A177-3AD203B41FA5}">
                      <a16:colId xmlns:a16="http://schemas.microsoft.com/office/drawing/2014/main" val="2759096863"/>
                    </a:ext>
                  </a:extLst>
                </a:gridCol>
                <a:gridCol w="5349914">
                  <a:extLst>
                    <a:ext uri="{9D8B030D-6E8A-4147-A177-3AD203B41FA5}">
                      <a16:colId xmlns:a16="http://schemas.microsoft.com/office/drawing/2014/main" val="121892164"/>
                    </a:ext>
                  </a:extLst>
                </a:gridCol>
                <a:gridCol w="3813180">
                  <a:extLst>
                    <a:ext uri="{9D8B030D-6E8A-4147-A177-3AD203B41FA5}">
                      <a16:colId xmlns:a16="http://schemas.microsoft.com/office/drawing/2014/main" val="3132787653"/>
                    </a:ext>
                  </a:extLst>
                </a:gridCol>
              </a:tblGrid>
              <a:tr h="12488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08.01.0</a:t>
                      </a:r>
                      <a:r>
                        <a:rPr lang="en-GB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</a:t>
                      </a:r>
                      <a:r>
                        <a:rPr lang="en-GB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400" b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Užtikrinti švietimo įstaigų veiklą 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(ML 98</a:t>
                      </a: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+SB)</a:t>
                      </a: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t-LT" sz="2400" b="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</a:t>
                      </a: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869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,0</a:t>
                      </a: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tūkst.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VB – 37</a:t>
                      </a: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818,8;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SB – </a:t>
                      </a: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9 680,2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</a:t>
                      </a:r>
                      <a:r>
                        <a:rPr lang="lt-LT" sz="2400" b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– 1</a:t>
                      </a: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209,3;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KT – </a:t>
                      </a: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2 160,7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4021999"/>
                  </a:ext>
                </a:extLst>
              </a:tr>
              <a:tr h="10147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08.01.0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.0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400" b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Tenkinti mokymo reikmes 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(ML 2 </a:t>
                      </a: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587,9 </a:t>
                      </a:r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ūkst. Eur (</a:t>
                      </a:r>
                      <a:r>
                        <a:rPr lang="en-GB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</a:t>
                      </a: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1942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1855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BBF9C500-6B55-4C70-9966-0945467FE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688" y="1234909"/>
            <a:ext cx="10777195" cy="4449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  <a:lvl2pPr marL="742950" indent="-28575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2pPr>
            <a:lvl3pPr marL="1143000" indent="-228600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3pPr>
            <a:lvl4pPr marL="16002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4pPr>
            <a:lvl5pPr marL="20574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 marL="0" indent="0" algn="r">
              <a:spcBef>
                <a:spcPts val="1800"/>
              </a:spcBef>
              <a:buClr>
                <a:srgbClr val="FC6417"/>
              </a:buClr>
              <a:buSzPct val="130000"/>
              <a:buNone/>
              <a:defRPr/>
            </a:pPr>
            <a:r>
              <a:rPr lang="lt-LT" sz="2400" b="1" dirty="0">
                <a:solidFill>
                  <a:srgbClr val="FEF0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</a:t>
            </a:r>
            <a:endParaRPr lang="en-GB" sz="2400" b="1" dirty="0">
              <a:solidFill>
                <a:srgbClr val="FEF0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tačiakampis 15">
            <a:extLst>
              <a:ext uri="{FF2B5EF4-FFF2-40B4-BE49-F238E27FC236}">
                <a16:creationId xmlns:a16="http://schemas.microsoft.com/office/drawing/2014/main" id="{A048F5C8-332D-42A7-87F3-3C447EC8FCC8}"/>
              </a:ext>
            </a:extLst>
          </p:cNvPr>
          <p:cNvSpPr/>
          <p:nvPr/>
        </p:nvSpPr>
        <p:spPr>
          <a:xfrm>
            <a:off x="306865" y="579573"/>
            <a:ext cx="3701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C6417"/>
              </a:buClr>
              <a:buSzPct val="130000"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2022 met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ų p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rioritetai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urinio vietos rezervavimo ženklas 8">
            <a:extLst>
              <a:ext uri="{FF2B5EF4-FFF2-40B4-BE49-F238E27FC236}">
                <a16:creationId xmlns:a16="http://schemas.microsoft.com/office/drawing/2014/main" id="{19BB2DEF-7757-4939-916D-C3980EF25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4241"/>
            <a:ext cx="10515600" cy="4674186"/>
          </a:xfrm>
        </p:spPr>
        <p:txBody>
          <a:bodyPr>
            <a:normAutofit/>
          </a:bodyPr>
          <a:lstStyle/>
          <a:p>
            <a:pPr marL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lt-L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CF01887-DAF1-4928-B9A5-BF6E1EDC1E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923392"/>
              </p:ext>
            </p:extLst>
          </p:nvPr>
        </p:nvGraphicFramePr>
        <p:xfrm>
          <a:off x="77676" y="1232000"/>
          <a:ext cx="1205768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tačiakampis 6">
            <a:extLst>
              <a:ext uri="{FF2B5EF4-FFF2-40B4-BE49-F238E27FC236}">
                <a16:creationId xmlns:a16="http://schemas.microsoft.com/office/drawing/2014/main" id="{ADAF2ED5-0272-4FB4-8166-5EA699B77155}"/>
              </a:ext>
            </a:extLst>
          </p:cNvPr>
          <p:cNvSpPr/>
          <p:nvPr/>
        </p:nvSpPr>
        <p:spPr>
          <a:xfrm>
            <a:off x="4245173" y="4142997"/>
            <a:ext cx="3701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C6417"/>
              </a:buClr>
              <a:buSzPct val="130000"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2022 met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ų p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rioritetai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07244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3" name="Stačiakampis 2">
            <a:extLst>
              <a:ext uri="{FF2B5EF4-FFF2-40B4-BE49-F238E27FC236}">
                <a16:creationId xmlns:a16="http://schemas.microsoft.com/office/drawing/2014/main" id="{41362DD6-6E10-45D7-BCE8-EEE89E0B3608}"/>
              </a:ext>
            </a:extLst>
          </p:cNvPr>
          <p:cNvSpPr/>
          <p:nvPr/>
        </p:nvSpPr>
        <p:spPr>
          <a:xfrm>
            <a:off x="116542" y="190331"/>
            <a:ext cx="7377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buClr>
                <a:srgbClr val="FC6417"/>
              </a:buClr>
              <a:buSzPct val="130000"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Švietimo prieinamumo ir kokybės      užtikrinimo programa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Lentelė 5">
            <a:extLst>
              <a:ext uri="{FF2B5EF4-FFF2-40B4-BE49-F238E27FC236}">
                <a16:creationId xmlns:a16="http://schemas.microsoft.com/office/drawing/2014/main" id="{7AFE0703-D7FF-4015-B394-608964FCF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004661"/>
              </p:ext>
            </p:extLst>
          </p:nvPr>
        </p:nvGraphicFramePr>
        <p:xfrm>
          <a:off x="343289" y="2014160"/>
          <a:ext cx="11526458" cy="435939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31995">
                  <a:extLst>
                    <a:ext uri="{9D8B030D-6E8A-4147-A177-3AD203B41FA5}">
                      <a16:colId xmlns:a16="http://schemas.microsoft.com/office/drawing/2014/main" val="2759096863"/>
                    </a:ext>
                  </a:extLst>
                </a:gridCol>
                <a:gridCol w="6063374">
                  <a:extLst>
                    <a:ext uri="{9D8B030D-6E8A-4147-A177-3AD203B41FA5}">
                      <a16:colId xmlns:a16="http://schemas.microsoft.com/office/drawing/2014/main" val="121892164"/>
                    </a:ext>
                  </a:extLst>
                </a:gridCol>
                <a:gridCol w="3431089">
                  <a:extLst>
                    <a:ext uri="{9D8B030D-6E8A-4147-A177-3AD203B41FA5}">
                      <a16:colId xmlns:a16="http://schemas.microsoft.com/office/drawing/2014/main" val="3132787653"/>
                    </a:ext>
                  </a:extLst>
                </a:gridCol>
              </a:tblGrid>
              <a:tr h="1050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08.01.03.03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Organizuoti mokinių vežimą (kompensavimas)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80,0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tūkst. </a:t>
                      </a: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</a:t>
                      </a: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(SB)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1942967"/>
                  </a:ext>
                </a:extLst>
              </a:tr>
              <a:tr h="12854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08.01.03.04</a:t>
                      </a: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Užtikrinti viešųjų įstaigų, įgyvendinančių bendrąsias ir specialiąsias ugdymo programas bei nevalstybinių tradicinių religinių bendruomenių ir bendrijų mokyklų veiklą (ML 98 % + SB)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763,5 </a:t>
                      </a:r>
                      <a:r>
                        <a:rPr lang="en-GB" sz="24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tūkst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(VB+SB)</a:t>
                      </a: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1193576"/>
                  </a:ext>
                </a:extLst>
              </a:tr>
              <a:tr h="12854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08.01.03.05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Įgyvendinti projektą „Gerinti mokinių pasiekimus diegiant kokybės krepšelį“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332,0 tūkst. </a:t>
                      </a: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</a:t>
                      </a: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</a:t>
                      </a:r>
                      <a:r>
                        <a:rPr lang="lt-LT" sz="24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– 282,2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;</a:t>
                      </a:r>
                      <a:endParaRPr lang="lt-LT" sz="2400" b="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SB – 49,8 </a:t>
                      </a: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0813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367207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13" name="Skaidrės numerio vietos rezervavimo ženklas 1">
            <a:extLst>
              <a:ext uri="{FF2B5EF4-FFF2-40B4-BE49-F238E27FC236}">
                <a16:creationId xmlns:a16="http://schemas.microsoft.com/office/drawing/2014/main" id="{8190789F-6FA8-4924-88DD-77452D4C7B5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6pPr>
            <a:lvl7pPr marL="29718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7pPr>
            <a:lvl8pPr marL="34290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8pPr>
            <a:lvl9pPr marL="38862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898989"/>
              </a:buClr>
              <a:buSzPct val="100000"/>
              <a:buFont typeface="Calibri" panose="020F0502020204030204" pitchFamily="34" charset="0"/>
              <a:buNone/>
              <a:tabLst>
                <a:tab pos="723900" algn="l"/>
                <a:tab pos="1447800" algn="l"/>
              </a:tabLst>
              <a:defRPr/>
            </a:pPr>
            <a:endParaRPr kumimoji="0" lang="en-GB" altLang="lt-LT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41362DD6-6E10-45D7-BCE8-EEE89E0B3608}"/>
              </a:ext>
            </a:extLst>
          </p:cNvPr>
          <p:cNvSpPr/>
          <p:nvPr/>
        </p:nvSpPr>
        <p:spPr>
          <a:xfrm>
            <a:off x="116542" y="190331"/>
            <a:ext cx="7377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C6417"/>
              </a:buClr>
              <a:buSzPct val="130000"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r>
              <a:rPr kumimoji="0" lang="lt-L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lt-L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Švietimo prieinamumo ir kokybės      užtikrinimo programa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" name="Lentelė 5">
            <a:extLst>
              <a:ext uri="{FF2B5EF4-FFF2-40B4-BE49-F238E27FC236}">
                <a16:creationId xmlns:a16="http://schemas.microsoft.com/office/drawing/2014/main" id="{7AFE0703-D7FF-4015-B394-608964FCF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778366"/>
              </p:ext>
            </p:extLst>
          </p:nvPr>
        </p:nvGraphicFramePr>
        <p:xfrm>
          <a:off x="335562" y="1429385"/>
          <a:ext cx="11638721" cy="31023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51786">
                  <a:extLst>
                    <a:ext uri="{9D8B030D-6E8A-4147-A177-3AD203B41FA5}">
                      <a16:colId xmlns:a16="http://schemas.microsoft.com/office/drawing/2014/main" val="2759096863"/>
                    </a:ext>
                  </a:extLst>
                </a:gridCol>
                <a:gridCol w="6090827">
                  <a:extLst>
                    <a:ext uri="{9D8B030D-6E8A-4147-A177-3AD203B41FA5}">
                      <a16:colId xmlns:a16="http://schemas.microsoft.com/office/drawing/2014/main" val="121892164"/>
                    </a:ext>
                  </a:extLst>
                </a:gridCol>
                <a:gridCol w="3496108">
                  <a:extLst>
                    <a:ext uri="{9D8B030D-6E8A-4147-A177-3AD203B41FA5}">
                      <a16:colId xmlns:a16="http://schemas.microsoft.com/office/drawing/2014/main" val="3132787653"/>
                    </a:ext>
                  </a:extLst>
                </a:gridCol>
              </a:tblGrid>
              <a:tr h="26632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08.01.03.06</a:t>
                      </a: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Vykdyti neformaliojo vaikų švietimo programas</a:t>
                      </a: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5 093,5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lt-LT" sz="24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ūkst</a:t>
                      </a: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Eur</a:t>
                      </a:r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VB – 647,7;</a:t>
                      </a: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SB – </a:t>
                      </a: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3 913,4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 – 334,9;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KT – </a:t>
                      </a: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197,5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t-LT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4021999"/>
                  </a:ext>
                </a:extLst>
              </a:tr>
            </a:tbl>
          </a:graphicData>
        </a:graphic>
      </p:graphicFrame>
      <p:graphicFrame>
        <p:nvGraphicFramePr>
          <p:cNvPr id="9" name="Lentelė 8">
            <a:extLst>
              <a:ext uri="{FF2B5EF4-FFF2-40B4-BE49-F238E27FC236}">
                <a16:creationId xmlns:a16="http://schemas.microsoft.com/office/drawing/2014/main" id="{7AFE0703-D7FF-4015-B394-608964FCF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573643"/>
              </p:ext>
            </p:extLst>
          </p:nvPr>
        </p:nvGraphicFramePr>
        <p:xfrm>
          <a:off x="335562" y="4527613"/>
          <a:ext cx="11638721" cy="110274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51786">
                  <a:extLst>
                    <a:ext uri="{9D8B030D-6E8A-4147-A177-3AD203B41FA5}">
                      <a16:colId xmlns:a16="http://schemas.microsoft.com/office/drawing/2014/main" val="2759096863"/>
                    </a:ext>
                  </a:extLst>
                </a:gridCol>
                <a:gridCol w="6081949">
                  <a:extLst>
                    <a:ext uri="{9D8B030D-6E8A-4147-A177-3AD203B41FA5}">
                      <a16:colId xmlns:a16="http://schemas.microsoft.com/office/drawing/2014/main" val="121892164"/>
                    </a:ext>
                  </a:extLst>
                </a:gridCol>
                <a:gridCol w="3504986">
                  <a:extLst>
                    <a:ext uri="{9D8B030D-6E8A-4147-A177-3AD203B41FA5}">
                      <a16:colId xmlns:a16="http://schemas.microsoft.com/office/drawing/2014/main" val="3132787653"/>
                    </a:ext>
                  </a:extLst>
                </a:gridCol>
              </a:tblGrid>
              <a:tr h="11027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08.01.03.08</a:t>
                      </a: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Kompensuoti tėvų atlyginimą už neformalųjį vaikų švietimą savivaldybės įstaigose</a:t>
                      </a: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28,3</a:t>
                      </a:r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</a:t>
                      </a:r>
                      <a:r>
                        <a:rPr lang="lt-LT" sz="24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ūkst</a:t>
                      </a: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Eur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(SB)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4021999"/>
                  </a:ext>
                </a:extLst>
              </a:tr>
            </a:tbl>
          </a:graphicData>
        </a:graphic>
      </p:graphicFrame>
      <p:graphicFrame>
        <p:nvGraphicFramePr>
          <p:cNvPr id="10" name="Lentelė 5">
            <a:extLst>
              <a:ext uri="{FF2B5EF4-FFF2-40B4-BE49-F238E27FC236}">
                <a16:creationId xmlns:a16="http://schemas.microsoft.com/office/drawing/2014/main" id="{7AFE0703-D7FF-4015-B394-608964FCF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81282"/>
              </p:ext>
            </p:extLst>
          </p:nvPr>
        </p:nvGraphicFramePr>
        <p:xfrm>
          <a:off x="335562" y="3429000"/>
          <a:ext cx="11638721" cy="110274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51786">
                  <a:extLst>
                    <a:ext uri="{9D8B030D-6E8A-4147-A177-3AD203B41FA5}">
                      <a16:colId xmlns:a16="http://schemas.microsoft.com/office/drawing/2014/main" val="2759096863"/>
                    </a:ext>
                  </a:extLst>
                </a:gridCol>
                <a:gridCol w="6090827">
                  <a:extLst>
                    <a:ext uri="{9D8B030D-6E8A-4147-A177-3AD203B41FA5}">
                      <a16:colId xmlns:a16="http://schemas.microsoft.com/office/drawing/2014/main" val="121892164"/>
                    </a:ext>
                  </a:extLst>
                </a:gridCol>
                <a:gridCol w="3496108">
                  <a:extLst>
                    <a:ext uri="{9D8B030D-6E8A-4147-A177-3AD203B41FA5}">
                      <a16:colId xmlns:a16="http://schemas.microsoft.com/office/drawing/2014/main" val="3132787653"/>
                    </a:ext>
                  </a:extLst>
                </a:gridCol>
              </a:tblGrid>
              <a:tr h="11027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08.01.03.07</a:t>
                      </a: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Užtikrinti neformaliojo vaikų švietimo teikėjų programų vykdymą (ŠMSM - 15 Eur/mėn.)</a:t>
                      </a: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716,4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lt-LT" sz="24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ūkst</a:t>
                      </a: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Eur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VB</a:t>
                      </a: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4021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513257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3" name="Stačiakampis 2">
            <a:extLst>
              <a:ext uri="{FF2B5EF4-FFF2-40B4-BE49-F238E27FC236}">
                <a16:creationId xmlns:a16="http://schemas.microsoft.com/office/drawing/2014/main" id="{41362DD6-6E10-45D7-BCE8-EEE89E0B3608}"/>
              </a:ext>
            </a:extLst>
          </p:cNvPr>
          <p:cNvSpPr/>
          <p:nvPr/>
        </p:nvSpPr>
        <p:spPr>
          <a:xfrm>
            <a:off x="116542" y="190331"/>
            <a:ext cx="7377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buClr>
                <a:srgbClr val="FC6417"/>
              </a:buClr>
              <a:buSzPct val="130000"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Švietimo prieinamumo ir kokybės      užtikrinimo programa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Lentelė 5">
            <a:extLst>
              <a:ext uri="{FF2B5EF4-FFF2-40B4-BE49-F238E27FC236}">
                <a16:creationId xmlns:a16="http://schemas.microsoft.com/office/drawing/2014/main" id="{7AFE0703-D7FF-4015-B394-608964FCF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57064"/>
              </p:ext>
            </p:extLst>
          </p:nvPr>
        </p:nvGraphicFramePr>
        <p:xfrm>
          <a:off x="91041" y="1338914"/>
          <a:ext cx="11885558" cy="522745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82604">
                  <a:extLst>
                    <a:ext uri="{9D8B030D-6E8A-4147-A177-3AD203B41FA5}">
                      <a16:colId xmlns:a16="http://schemas.microsoft.com/office/drawing/2014/main" val="2759096863"/>
                    </a:ext>
                  </a:extLst>
                </a:gridCol>
                <a:gridCol w="6109843">
                  <a:extLst>
                    <a:ext uri="{9D8B030D-6E8A-4147-A177-3AD203B41FA5}">
                      <a16:colId xmlns:a16="http://schemas.microsoft.com/office/drawing/2014/main" val="121892164"/>
                    </a:ext>
                  </a:extLst>
                </a:gridCol>
                <a:gridCol w="3693111">
                  <a:extLst>
                    <a:ext uri="{9D8B030D-6E8A-4147-A177-3AD203B41FA5}">
                      <a16:colId xmlns:a16="http://schemas.microsoft.com/office/drawing/2014/main" val="3132787653"/>
                    </a:ext>
                  </a:extLst>
                </a:gridCol>
              </a:tblGrid>
              <a:tr h="20789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08.01.0</a:t>
                      </a:r>
                      <a:r>
                        <a:rPr lang="en-GB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</a:t>
                      </a:r>
                      <a:r>
                        <a:rPr lang="en-GB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Užtikrinti</a:t>
                      </a:r>
                      <a:r>
                        <a:rPr lang="lt-LT" sz="24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ikimokyklinį ir priešmokyklinį ugdymą</a:t>
                      </a: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452,1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ūkst.</a:t>
                      </a:r>
                      <a:r>
                        <a:rPr lang="en-GB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</a:t>
                      </a:r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VB – 10</a:t>
                      </a: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113,3;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SB – </a:t>
                      </a: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9 914,1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 – 2183,3;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KT – </a:t>
                      </a: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241,4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4021999"/>
                  </a:ext>
                </a:extLst>
              </a:tr>
              <a:tr h="7542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08.01.03.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Kompensuoti tėvų atlyginimą už vaiko išlaikymą įstaigoje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224</a:t>
                      </a: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,0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tūkst. </a:t>
                      </a: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</a:t>
                      </a: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(SB)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1942967"/>
                  </a:ext>
                </a:extLst>
              </a:tr>
              <a:tr h="12486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08.01.03.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Užtikrinti ikimokyklinio ugdymo programų įgyvendinimą Šiaulių miesto nevalstybinėse švietimo įstaigose (70 Eur/mėn.)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246</a:t>
                      </a: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,0 tūkst. </a:t>
                      </a: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(SB)</a:t>
                      </a: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0813066"/>
                  </a:ext>
                </a:extLst>
              </a:tr>
              <a:tr h="11456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08.01.03.12</a:t>
                      </a: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Finansuoti ikimokyklinio ir priešmokyklinio ugdymo programas vykdančias viešąsias įstaigas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538,5 </a:t>
                      </a:r>
                      <a:r>
                        <a:rPr lang="en-GB" sz="24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tūkst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(VB)</a:t>
                      </a: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8982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177814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13" name="Skaidrės numerio vietos rezervavimo ženklas 1">
            <a:extLst>
              <a:ext uri="{FF2B5EF4-FFF2-40B4-BE49-F238E27FC236}">
                <a16:creationId xmlns:a16="http://schemas.microsoft.com/office/drawing/2014/main" id="{8190789F-6FA8-4924-88DD-77452D4C7B5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6pPr>
            <a:lvl7pPr marL="29718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7pPr>
            <a:lvl8pPr marL="34290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8pPr>
            <a:lvl9pPr marL="38862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898989"/>
              </a:buClr>
              <a:buFont typeface="Calibri" panose="020F0502020204030204" pitchFamily="34" charset="0"/>
              <a:buNone/>
            </a:pPr>
            <a:endParaRPr lang="en-GB" altLang="lt-LT" sz="12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41362DD6-6E10-45D7-BCE8-EEE89E0B3608}"/>
              </a:ext>
            </a:extLst>
          </p:cNvPr>
          <p:cNvSpPr/>
          <p:nvPr/>
        </p:nvSpPr>
        <p:spPr>
          <a:xfrm>
            <a:off x="116542" y="190331"/>
            <a:ext cx="7377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buClr>
                <a:srgbClr val="FC6417"/>
              </a:buClr>
              <a:buSzPct val="130000"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Švietimo prieinamumo ir kokybės      užtikrinimo programa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Lentelė 5">
            <a:extLst>
              <a:ext uri="{FF2B5EF4-FFF2-40B4-BE49-F238E27FC236}">
                <a16:creationId xmlns:a16="http://schemas.microsoft.com/office/drawing/2014/main" id="{0CDE865B-8C55-477A-A0A1-A70C1B6085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476672"/>
              </p:ext>
            </p:extLst>
          </p:nvPr>
        </p:nvGraphicFramePr>
        <p:xfrm>
          <a:off x="343289" y="2041086"/>
          <a:ext cx="11526461" cy="229120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31996">
                  <a:extLst>
                    <a:ext uri="{9D8B030D-6E8A-4147-A177-3AD203B41FA5}">
                      <a16:colId xmlns:a16="http://schemas.microsoft.com/office/drawing/2014/main" val="2759096863"/>
                    </a:ext>
                  </a:extLst>
                </a:gridCol>
                <a:gridCol w="6063375">
                  <a:extLst>
                    <a:ext uri="{9D8B030D-6E8A-4147-A177-3AD203B41FA5}">
                      <a16:colId xmlns:a16="http://schemas.microsoft.com/office/drawing/2014/main" val="121892164"/>
                    </a:ext>
                  </a:extLst>
                </a:gridCol>
                <a:gridCol w="3431090">
                  <a:extLst>
                    <a:ext uri="{9D8B030D-6E8A-4147-A177-3AD203B41FA5}">
                      <a16:colId xmlns:a16="http://schemas.microsoft.com/office/drawing/2014/main" val="3132787653"/>
                    </a:ext>
                  </a:extLst>
                </a:gridCol>
              </a:tblGrid>
              <a:tr h="976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08.01.0</a:t>
                      </a:r>
                      <a:r>
                        <a:rPr lang="en-GB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GB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4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Įgyvendinti vaikų ir jaunimo vasaros užimtumo programas</a:t>
                      </a: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lt-LT" sz="24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ūkst</a:t>
                      </a: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Eur </a:t>
                      </a:r>
                      <a:r>
                        <a:rPr lang="en-GB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(SB)</a:t>
                      </a: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4021999"/>
                  </a:ext>
                </a:extLst>
              </a:tr>
              <a:tr h="1050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08.01.03.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4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Švietimo pagalbos užtikrinimas švietimo įstaigose </a:t>
                      </a: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300</a:t>
                      </a: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,0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tūkst. </a:t>
                      </a: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</a:t>
                      </a: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(SB)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1942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317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13" name="Skaidrės numerio vietos rezervavimo ženklas 1">
            <a:extLst>
              <a:ext uri="{FF2B5EF4-FFF2-40B4-BE49-F238E27FC236}">
                <a16:creationId xmlns:a16="http://schemas.microsoft.com/office/drawing/2014/main" id="{8190789F-6FA8-4924-88DD-77452D4C7B5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6pPr>
            <a:lvl7pPr marL="29718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7pPr>
            <a:lvl8pPr marL="34290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8pPr>
            <a:lvl9pPr marL="38862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898989"/>
              </a:buClr>
              <a:buFont typeface="Calibri" panose="020F0502020204030204" pitchFamily="34" charset="0"/>
              <a:buNone/>
            </a:pPr>
            <a:endParaRPr lang="en-GB" altLang="lt-LT" sz="12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41362DD6-6E10-45D7-BCE8-EEE89E0B3608}"/>
              </a:ext>
            </a:extLst>
          </p:cNvPr>
          <p:cNvSpPr/>
          <p:nvPr/>
        </p:nvSpPr>
        <p:spPr>
          <a:xfrm>
            <a:off x="116542" y="190331"/>
            <a:ext cx="7377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buClr>
                <a:srgbClr val="FC6417"/>
              </a:buClr>
              <a:buSzPct val="130000"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Švietimo prieinamumo ir kokybės      užtikrinimo programa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Lentelė 8">
            <a:extLst>
              <a:ext uri="{FF2B5EF4-FFF2-40B4-BE49-F238E27FC236}">
                <a16:creationId xmlns:a16="http://schemas.microsoft.com/office/drawing/2014/main" id="{7AFE0703-D7FF-4015-B394-608964FCF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954165"/>
              </p:ext>
            </p:extLst>
          </p:nvPr>
        </p:nvGraphicFramePr>
        <p:xfrm>
          <a:off x="298967" y="3699166"/>
          <a:ext cx="11449149" cy="157432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72438">
                  <a:extLst>
                    <a:ext uri="{9D8B030D-6E8A-4147-A177-3AD203B41FA5}">
                      <a16:colId xmlns:a16="http://schemas.microsoft.com/office/drawing/2014/main" val="2759096863"/>
                    </a:ext>
                  </a:extLst>
                </a:gridCol>
                <a:gridCol w="6567058">
                  <a:extLst>
                    <a:ext uri="{9D8B030D-6E8A-4147-A177-3AD203B41FA5}">
                      <a16:colId xmlns:a16="http://schemas.microsoft.com/office/drawing/2014/main" val="121892164"/>
                    </a:ext>
                  </a:extLst>
                </a:gridCol>
                <a:gridCol w="2909653">
                  <a:extLst>
                    <a:ext uri="{9D8B030D-6E8A-4147-A177-3AD203B41FA5}">
                      <a16:colId xmlns:a16="http://schemas.microsoft.com/office/drawing/2014/main" val="3132787653"/>
                    </a:ext>
                  </a:extLst>
                </a:gridCol>
              </a:tblGrid>
              <a:tr h="7352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08.05.02.22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4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Įgyvendinti projektą „Rėkyvos progimnazijos rekonstrukcija ir aplinkos gerinimas“</a:t>
                      </a: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289,4 tūkst. </a:t>
                      </a: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</a:t>
                      </a: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(SB, VB VIP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PS</a:t>
                      </a: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4596327"/>
                  </a:ext>
                </a:extLst>
              </a:tr>
              <a:tr h="8200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08.05.02.23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Tvarkyti švietimo įstaigų teritorijų dangas ir įvažiavimus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33,0</a:t>
                      </a:r>
                      <a:r>
                        <a:rPr lang="lt-LT" sz="24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tūkst. </a:t>
                      </a: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</a:t>
                      </a:r>
                      <a:endParaRPr lang="lt-LT" sz="2400" b="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(SB)</a:t>
                      </a: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372996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0D8B63D-62F9-4B02-A24B-5171EF33E4D2}"/>
              </a:ext>
            </a:extLst>
          </p:cNvPr>
          <p:cNvSpPr txBox="1"/>
          <p:nvPr/>
        </p:nvSpPr>
        <p:spPr>
          <a:xfrm>
            <a:off x="298967" y="5525353"/>
            <a:ext cx="117767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FC6417"/>
              </a:buClr>
              <a:buSzPct val="130000"/>
              <a:buBlip>
                <a:blip r:embed="rId3"/>
              </a:buBlip>
              <a:defRPr/>
            </a:pPr>
            <a:r>
              <a:rPr lang="lt-L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Švietimo centr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automobilių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stovėjimo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aikštelė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C6417"/>
              </a:buClr>
              <a:buSzPct val="130000"/>
              <a:buBlip>
                <a:blip r:embed="rId3"/>
              </a:buBlip>
              <a:defRPr/>
            </a:pPr>
            <a:r>
              <a:rPr lang="lt-L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Lopšelio-darželio „Pasaka“ kiem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EF24888-29C7-451F-AF40-51D9CA8913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947156"/>
              </p:ext>
            </p:extLst>
          </p:nvPr>
        </p:nvGraphicFramePr>
        <p:xfrm>
          <a:off x="298967" y="1338914"/>
          <a:ext cx="11449149" cy="100479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18104">
                  <a:extLst>
                    <a:ext uri="{9D8B030D-6E8A-4147-A177-3AD203B41FA5}">
                      <a16:colId xmlns:a16="http://schemas.microsoft.com/office/drawing/2014/main" val="2598198760"/>
                    </a:ext>
                  </a:extLst>
                </a:gridCol>
                <a:gridCol w="6535493">
                  <a:extLst>
                    <a:ext uri="{9D8B030D-6E8A-4147-A177-3AD203B41FA5}">
                      <a16:colId xmlns:a16="http://schemas.microsoft.com/office/drawing/2014/main" val="2182060700"/>
                    </a:ext>
                  </a:extLst>
                </a:gridCol>
                <a:gridCol w="2895552">
                  <a:extLst>
                    <a:ext uri="{9D8B030D-6E8A-4147-A177-3AD203B41FA5}">
                      <a16:colId xmlns:a16="http://schemas.microsoft.com/office/drawing/2014/main" val="1659542067"/>
                    </a:ext>
                  </a:extLst>
                </a:gridCol>
              </a:tblGrid>
              <a:tr h="10047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08.05.02.16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Rekonstruoti miesto gimnazijų ir mokyklų sporto aikštynus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</a:t>
                      </a:r>
                      <a:r>
                        <a:rPr lang="en-GB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,0 </a:t>
                      </a:r>
                      <a:r>
                        <a:rPr lang="en-GB" sz="24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tūkst</a:t>
                      </a:r>
                      <a:r>
                        <a:rPr lang="en-GB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</a:t>
                      </a:r>
                      <a:endParaRPr lang="en-GB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(SB)</a:t>
                      </a:r>
                      <a:endParaRPr lang="lt-LT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59707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7289FAB-EACA-4F3C-ABF7-25D9D7FF0212}"/>
              </a:ext>
            </a:extLst>
          </p:cNvPr>
          <p:cNvSpPr txBox="1"/>
          <p:nvPr/>
        </p:nvSpPr>
        <p:spPr>
          <a:xfrm>
            <a:off x="298967" y="2364960"/>
            <a:ext cx="97500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FC6417"/>
              </a:buClr>
              <a:buSzPct val="130000"/>
              <a:buBlip>
                <a:blip r:embed="rId3"/>
              </a:buBlip>
              <a:defRPr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„Rasos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Gytarių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progimnazijų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sporto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aikšt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yna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C6417"/>
              </a:buClr>
              <a:buSzPct val="130000"/>
              <a:buBlip>
                <a:blip r:embed="rId3"/>
              </a:buBlip>
              <a:defRPr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„Saulėtekio“ gimnazijos sporto aikštynas</a:t>
            </a:r>
          </a:p>
        </p:txBody>
      </p:sp>
    </p:spTree>
    <p:extLst>
      <p:ext uri="{BB962C8B-B14F-4D97-AF65-F5344CB8AC3E}">
        <p14:creationId xmlns:p14="http://schemas.microsoft.com/office/powerpoint/2010/main" val="261574995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13" name="Skaidrės numerio vietos rezervavimo ženklas 1">
            <a:extLst>
              <a:ext uri="{FF2B5EF4-FFF2-40B4-BE49-F238E27FC236}">
                <a16:creationId xmlns:a16="http://schemas.microsoft.com/office/drawing/2014/main" id="{8190789F-6FA8-4924-88DD-77452D4C7B5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6pPr>
            <a:lvl7pPr marL="29718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7pPr>
            <a:lvl8pPr marL="34290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8pPr>
            <a:lvl9pPr marL="38862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898989"/>
              </a:buClr>
              <a:buFont typeface="Calibri" panose="020F0502020204030204" pitchFamily="34" charset="0"/>
              <a:buNone/>
            </a:pPr>
            <a:endParaRPr lang="en-GB" altLang="lt-LT" sz="12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41362DD6-6E10-45D7-BCE8-EEE89E0B3608}"/>
              </a:ext>
            </a:extLst>
          </p:cNvPr>
          <p:cNvSpPr/>
          <p:nvPr/>
        </p:nvSpPr>
        <p:spPr>
          <a:xfrm>
            <a:off x="116542" y="190331"/>
            <a:ext cx="7377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buClr>
                <a:srgbClr val="FC6417"/>
              </a:buClr>
              <a:buSzPct val="130000"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Švietimo prieinamumo ir kokybės      užtikrinimo programa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DA3BF19-3D5E-45E6-95D1-5AADC6559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159" y="4795288"/>
            <a:ext cx="11638721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  <a:lvl2pPr marL="742950" indent="-28575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2pPr>
            <a:lvl3pPr marL="1143000" indent="-228600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3pPr>
            <a:lvl4pPr marL="16002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4pPr>
            <a:lvl5pPr marL="20574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30000"/>
              <a:buBlip>
                <a:blip r:embed="rId3"/>
              </a:buBlip>
              <a:defRPr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Lopšeli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-darželi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Eglutė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“ pastat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 fasad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 apšiltinimas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30000"/>
              <a:buBlip>
                <a:blip r:embed="rId3"/>
              </a:buBlip>
              <a:defRPr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Elektros instaliacijos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vamzdynų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 atnaujinimas 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lopšeliuose-darželiuose „Vaikystė“, „Ąžuoliukas“,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 „Varpelis“, „Trys nykštukai“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30000"/>
              <a:buBlip>
                <a:blip r:embed="rId3"/>
              </a:buBlip>
              <a:defRPr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Virtuvių remontas Salduvės, Zoknių progimnazijose, ,,Santarvės“, Šiaulių universiteto gimnazijose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Lentelė 5">
            <a:extLst>
              <a:ext uri="{FF2B5EF4-FFF2-40B4-BE49-F238E27FC236}">
                <a16:creationId xmlns:a16="http://schemas.microsoft.com/office/drawing/2014/main" id="{7AFE0703-D7FF-4015-B394-608964FCF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805750"/>
              </p:ext>
            </p:extLst>
          </p:nvPr>
        </p:nvGraphicFramePr>
        <p:xfrm>
          <a:off x="287159" y="1447699"/>
          <a:ext cx="11638721" cy="75425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93831">
                  <a:extLst>
                    <a:ext uri="{9D8B030D-6E8A-4147-A177-3AD203B41FA5}">
                      <a16:colId xmlns:a16="http://schemas.microsoft.com/office/drawing/2014/main" val="2759096863"/>
                    </a:ext>
                  </a:extLst>
                </a:gridCol>
                <a:gridCol w="6801394">
                  <a:extLst>
                    <a:ext uri="{9D8B030D-6E8A-4147-A177-3AD203B41FA5}">
                      <a16:colId xmlns:a16="http://schemas.microsoft.com/office/drawing/2014/main" val="121892164"/>
                    </a:ext>
                  </a:extLst>
                </a:gridCol>
                <a:gridCol w="2943496">
                  <a:extLst>
                    <a:ext uri="{9D8B030D-6E8A-4147-A177-3AD203B41FA5}">
                      <a16:colId xmlns:a16="http://schemas.microsoft.com/office/drawing/2014/main" val="3132787653"/>
                    </a:ext>
                  </a:extLst>
                </a:gridCol>
              </a:tblGrid>
              <a:tr h="3831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08.05.02.24</a:t>
                      </a: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Atnaujinti švietimo įstaigų teritorijų lauko įrenginius ir aptvėrimą</a:t>
                      </a: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110,</a:t>
                      </a:r>
                      <a:r>
                        <a:rPr lang="en-GB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</a:t>
                      </a:r>
                      <a:r>
                        <a:rPr lang="lt-LT" sz="24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ūkst</a:t>
                      </a: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Eur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(SB)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4021999"/>
                  </a:ext>
                </a:extLst>
              </a:tr>
            </a:tbl>
          </a:graphicData>
        </a:graphic>
      </p:graphicFrame>
      <p:graphicFrame>
        <p:nvGraphicFramePr>
          <p:cNvPr id="7" name="Lentelė 5">
            <a:extLst>
              <a:ext uri="{FF2B5EF4-FFF2-40B4-BE49-F238E27FC236}">
                <a16:creationId xmlns:a16="http://schemas.microsoft.com/office/drawing/2014/main" id="{7AFE0703-D7FF-4015-B394-608964FCF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331092"/>
              </p:ext>
            </p:extLst>
          </p:nvPr>
        </p:nvGraphicFramePr>
        <p:xfrm>
          <a:off x="287159" y="3563655"/>
          <a:ext cx="11638721" cy="11456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93831">
                  <a:extLst>
                    <a:ext uri="{9D8B030D-6E8A-4147-A177-3AD203B41FA5}">
                      <a16:colId xmlns:a16="http://schemas.microsoft.com/office/drawing/2014/main" val="2759096863"/>
                    </a:ext>
                  </a:extLst>
                </a:gridCol>
                <a:gridCol w="6801394">
                  <a:extLst>
                    <a:ext uri="{9D8B030D-6E8A-4147-A177-3AD203B41FA5}">
                      <a16:colId xmlns:a16="http://schemas.microsoft.com/office/drawing/2014/main" val="121892164"/>
                    </a:ext>
                  </a:extLst>
                </a:gridCol>
                <a:gridCol w="2943496">
                  <a:extLst>
                    <a:ext uri="{9D8B030D-6E8A-4147-A177-3AD203B41FA5}">
                      <a16:colId xmlns:a16="http://schemas.microsoft.com/office/drawing/2014/main" val="3132787653"/>
                    </a:ext>
                  </a:extLst>
                </a:gridCol>
              </a:tblGrid>
              <a:tr h="3831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08.05.02.31</a:t>
                      </a: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Atnaujinti švietimo įstaigų pastatų stogus, sienas, cokolius, </a:t>
                      </a:r>
                      <a:r>
                        <a:rPr lang="en-US" sz="2400" b="0" baseline="0" noProof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nuogrindas</a:t>
                      </a:r>
                      <a:r>
                        <a:rPr lang="en-US" sz="2400" b="0" baseline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lt-LT" sz="24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patalpas, įrangą ir komunikacijas</a:t>
                      </a: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999,8</a:t>
                      </a:r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</a:t>
                      </a:r>
                      <a:r>
                        <a:rPr lang="lt-LT" sz="24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ūkst</a:t>
                      </a: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Eur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(SB)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4021999"/>
                  </a:ext>
                </a:extLst>
              </a:tr>
            </a:tbl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9DA3BF19-3D5E-45E6-95D1-5AADC6559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639" y="2363326"/>
            <a:ext cx="11638721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  <a:lvl2pPr marL="742950" indent="-28575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2pPr>
            <a:lvl3pPr marL="1143000" indent="-228600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3pPr>
            <a:lvl4pPr marL="16002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4pPr>
            <a:lvl5pPr marL="20574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30000"/>
              <a:buBlip>
                <a:blip r:embed="rId3"/>
              </a:buBlip>
              <a:defRPr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opšelio-darželio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 „Drugelis“ ir Gegužių progimnazijos aptvėrimas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C6417"/>
              </a:buClr>
              <a:buSzPct val="130000"/>
              <a:buBlip>
                <a:blip r:embed="rId3"/>
              </a:buBlip>
              <a:defRPr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Lauko apšvietimo atnaujinimas l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opšeliuose-darželiuose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 „Pasaka“, „Kregždutė“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 Centro pradinėje mokykloje 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00367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13" name="Skaidrės numerio vietos rezervavimo ženklas 1">
            <a:extLst>
              <a:ext uri="{FF2B5EF4-FFF2-40B4-BE49-F238E27FC236}">
                <a16:creationId xmlns:a16="http://schemas.microsoft.com/office/drawing/2014/main" id="{8190789F-6FA8-4924-88DD-77452D4C7B5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6pPr>
            <a:lvl7pPr marL="29718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7pPr>
            <a:lvl8pPr marL="34290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8pPr>
            <a:lvl9pPr marL="38862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898989"/>
              </a:buClr>
              <a:buFont typeface="Calibri" panose="020F0502020204030204" pitchFamily="34" charset="0"/>
              <a:buNone/>
            </a:pPr>
            <a:endParaRPr lang="en-GB" altLang="lt-LT" sz="12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41362DD6-6E10-45D7-BCE8-EEE89E0B3608}"/>
              </a:ext>
            </a:extLst>
          </p:cNvPr>
          <p:cNvSpPr/>
          <p:nvPr/>
        </p:nvSpPr>
        <p:spPr>
          <a:xfrm>
            <a:off x="116542" y="190331"/>
            <a:ext cx="7377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buClr>
                <a:srgbClr val="FC6417"/>
              </a:buClr>
              <a:buSzPct val="130000"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Švietimo prieinamumo ir kokybės      užtikrinimo programa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Lentelė 5">
            <a:extLst>
              <a:ext uri="{FF2B5EF4-FFF2-40B4-BE49-F238E27FC236}">
                <a16:creationId xmlns:a16="http://schemas.microsoft.com/office/drawing/2014/main" id="{7AFE0703-D7FF-4015-B394-608964FCF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064307"/>
              </p:ext>
            </p:extLst>
          </p:nvPr>
        </p:nvGraphicFramePr>
        <p:xfrm>
          <a:off x="287159" y="1957838"/>
          <a:ext cx="11638721" cy="75425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93831">
                  <a:extLst>
                    <a:ext uri="{9D8B030D-6E8A-4147-A177-3AD203B41FA5}">
                      <a16:colId xmlns:a16="http://schemas.microsoft.com/office/drawing/2014/main" val="2759096863"/>
                    </a:ext>
                  </a:extLst>
                </a:gridCol>
                <a:gridCol w="6801394">
                  <a:extLst>
                    <a:ext uri="{9D8B030D-6E8A-4147-A177-3AD203B41FA5}">
                      <a16:colId xmlns:a16="http://schemas.microsoft.com/office/drawing/2014/main" val="121892164"/>
                    </a:ext>
                  </a:extLst>
                </a:gridCol>
                <a:gridCol w="2943496">
                  <a:extLst>
                    <a:ext uri="{9D8B030D-6E8A-4147-A177-3AD203B41FA5}">
                      <a16:colId xmlns:a16="http://schemas.microsoft.com/office/drawing/2014/main" val="3132787653"/>
                    </a:ext>
                  </a:extLst>
                </a:gridCol>
              </a:tblGrid>
              <a:tr h="3831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08.05.02.41</a:t>
                      </a: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Įgyvendinti projektą „Didždvario gimnazijos pastato remontas“ </a:t>
                      </a: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470,</a:t>
                      </a:r>
                      <a:r>
                        <a:rPr lang="en-GB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</a:t>
                      </a:r>
                      <a:r>
                        <a:rPr lang="lt-LT" sz="24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ūkst</a:t>
                      </a: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Eur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(SB)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4021999"/>
                  </a:ext>
                </a:extLst>
              </a:tr>
            </a:tbl>
          </a:graphicData>
        </a:graphic>
      </p:graphicFrame>
      <p:graphicFrame>
        <p:nvGraphicFramePr>
          <p:cNvPr id="9" name="Lentelė 5">
            <a:extLst>
              <a:ext uri="{FF2B5EF4-FFF2-40B4-BE49-F238E27FC236}">
                <a16:creationId xmlns:a16="http://schemas.microsoft.com/office/drawing/2014/main" id="{7AFE0703-D7FF-4015-B394-608964FCF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642691"/>
              </p:ext>
            </p:extLst>
          </p:nvPr>
        </p:nvGraphicFramePr>
        <p:xfrm>
          <a:off x="287159" y="2712091"/>
          <a:ext cx="11638721" cy="75425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93831">
                  <a:extLst>
                    <a:ext uri="{9D8B030D-6E8A-4147-A177-3AD203B41FA5}">
                      <a16:colId xmlns:a16="http://schemas.microsoft.com/office/drawing/2014/main" val="2759096863"/>
                    </a:ext>
                  </a:extLst>
                </a:gridCol>
                <a:gridCol w="6801394">
                  <a:extLst>
                    <a:ext uri="{9D8B030D-6E8A-4147-A177-3AD203B41FA5}">
                      <a16:colId xmlns:a16="http://schemas.microsoft.com/office/drawing/2014/main" val="121892164"/>
                    </a:ext>
                  </a:extLst>
                </a:gridCol>
                <a:gridCol w="2943496">
                  <a:extLst>
                    <a:ext uri="{9D8B030D-6E8A-4147-A177-3AD203B41FA5}">
                      <a16:colId xmlns:a16="http://schemas.microsoft.com/office/drawing/2014/main" val="3132787653"/>
                    </a:ext>
                  </a:extLst>
                </a:gridCol>
              </a:tblGrid>
              <a:tr h="3831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08.05.02.60</a:t>
                      </a: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Įgyvendinti švietimo įstaigų modernizavimo projektą</a:t>
                      </a: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1 121,1</a:t>
                      </a:r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</a:t>
                      </a:r>
                      <a:r>
                        <a:rPr lang="lt-LT" sz="24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ūkst</a:t>
                      </a: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Eur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(SB)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4021999"/>
                  </a:ext>
                </a:extLst>
              </a:tr>
            </a:tbl>
          </a:graphicData>
        </a:graphic>
      </p:graphicFrame>
      <p:sp>
        <p:nvSpPr>
          <p:cNvPr id="10" name="Rectangle 2">
            <a:extLst>
              <a:ext uri="{FF2B5EF4-FFF2-40B4-BE49-F238E27FC236}">
                <a16:creationId xmlns:a16="http://schemas.microsoft.com/office/drawing/2014/main" id="{9DA3BF19-3D5E-45E6-95D1-5AADC6559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159" y="4003989"/>
            <a:ext cx="11638721" cy="20313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  <a:lvl2pPr marL="742950" indent="-28575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2pPr>
            <a:lvl3pPr marL="1143000" indent="-228600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3pPr>
            <a:lvl4pPr marL="16002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4pPr>
            <a:lvl5pPr marL="20574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buClr>
                <a:srgbClr val="FC6417"/>
              </a:buClr>
              <a:buSzPct val="130000"/>
              <a:buBlip>
                <a:blip r:embed="rId3"/>
              </a:buBlip>
              <a:defRPr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Įrengti liftai švietimo įstaigose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FC6417"/>
              </a:buClr>
              <a:buSzPct val="130000"/>
              <a:buBlip>
                <a:blip r:embed="rId3"/>
              </a:buBlip>
              <a:defRPr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Įdiegtos hibridinės klasės bendrojo ugdymo </a:t>
            </a:r>
            <a:r>
              <a:rPr lang="lt-LT" sz="2400" dirty="0" err="1">
                <a:latin typeface="Arial" panose="020B0604020202020204" pitchFamily="34" charset="0"/>
                <a:cs typeface="Arial" panose="020B0604020202020204" pitchFamily="34" charset="0"/>
              </a:rPr>
              <a:t>mokykl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ose</a:t>
            </a: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FC6417"/>
              </a:buClr>
              <a:buSzPct val="130000"/>
              <a:buBlip>
                <a:blip r:embed="rId3"/>
              </a:buBlip>
              <a:defRPr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Įdiegta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kondicionavimo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įranga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ikimokyklinio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ugdymo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įstaigose</a:t>
            </a: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FC6417"/>
              </a:buClr>
              <a:buSzPct val="130000"/>
              <a:buBlip>
                <a:blip r:embed="rId3"/>
              </a:buBlip>
              <a:defRPr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Įrengtos saulės elektrinės švietimo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įstaigose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55014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13" name="Skaidrės numerio vietos rezervavimo ženklas 1">
            <a:extLst>
              <a:ext uri="{FF2B5EF4-FFF2-40B4-BE49-F238E27FC236}">
                <a16:creationId xmlns:a16="http://schemas.microsoft.com/office/drawing/2014/main" id="{8190789F-6FA8-4924-88DD-77452D4C7B5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6pPr>
            <a:lvl7pPr marL="29718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7pPr>
            <a:lvl8pPr marL="34290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8pPr>
            <a:lvl9pPr marL="38862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898989"/>
              </a:buClr>
              <a:buFont typeface="Calibri" panose="020F0502020204030204" pitchFamily="34" charset="0"/>
              <a:buNone/>
            </a:pPr>
            <a:endParaRPr lang="en-GB" altLang="lt-LT" sz="12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41362DD6-6E10-45D7-BCE8-EEE89E0B3608}"/>
              </a:ext>
            </a:extLst>
          </p:cNvPr>
          <p:cNvSpPr/>
          <p:nvPr/>
        </p:nvSpPr>
        <p:spPr>
          <a:xfrm>
            <a:off x="116542" y="190331"/>
            <a:ext cx="7377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buClr>
                <a:srgbClr val="FC6417"/>
              </a:buClr>
              <a:buSzPct val="130000"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Švietimo prieinamumo ir kokybės      užtikrinimo programa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Lentelė 5">
            <a:extLst>
              <a:ext uri="{FF2B5EF4-FFF2-40B4-BE49-F238E27FC236}">
                <a16:creationId xmlns:a16="http://schemas.microsoft.com/office/drawing/2014/main" id="{7AFE0703-D7FF-4015-B394-608964FCF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197330"/>
              </p:ext>
            </p:extLst>
          </p:nvPr>
        </p:nvGraphicFramePr>
        <p:xfrm>
          <a:off x="287159" y="2008066"/>
          <a:ext cx="11638721" cy="11456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93831">
                  <a:extLst>
                    <a:ext uri="{9D8B030D-6E8A-4147-A177-3AD203B41FA5}">
                      <a16:colId xmlns:a16="http://schemas.microsoft.com/office/drawing/2014/main" val="2759096863"/>
                    </a:ext>
                  </a:extLst>
                </a:gridCol>
                <a:gridCol w="6801394">
                  <a:extLst>
                    <a:ext uri="{9D8B030D-6E8A-4147-A177-3AD203B41FA5}">
                      <a16:colId xmlns:a16="http://schemas.microsoft.com/office/drawing/2014/main" val="121892164"/>
                    </a:ext>
                  </a:extLst>
                </a:gridCol>
                <a:gridCol w="2943496">
                  <a:extLst>
                    <a:ext uri="{9D8B030D-6E8A-4147-A177-3AD203B41FA5}">
                      <a16:colId xmlns:a16="http://schemas.microsoft.com/office/drawing/2014/main" val="3132787653"/>
                    </a:ext>
                  </a:extLst>
                </a:gridCol>
              </a:tblGrid>
              <a:tr h="3831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08.05.02.61</a:t>
                      </a: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Įgyvendinti projektą „Savivaldybės viešųjų pastatų atnaujinimui teikiamų subsidijų panaudojimas“</a:t>
                      </a: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1487,2</a:t>
                      </a:r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</a:t>
                      </a:r>
                      <a:r>
                        <a:rPr lang="lt-LT" sz="24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ūkst</a:t>
                      </a: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Eur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(SB, VB)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4021999"/>
                  </a:ext>
                </a:extLst>
              </a:tr>
            </a:tbl>
          </a:graphicData>
        </a:graphic>
      </p:graphicFrame>
      <p:graphicFrame>
        <p:nvGraphicFramePr>
          <p:cNvPr id="9" name="Lentelė 5">
            <a:extLst>
              <a:ext uri="{FF2B5EF4-FFF2-40B4-BE49-F238E27FC236}">
                <a16:creationId xmlns:a16="http://schemas.microsoft.com/office/drawing/2014/main" id="{7AFE0703-D7FF-4015-B394-608964FCF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900003"/>
              </p:ext>
            </p:extLst>
          </p:nvPr>
        </p:nvGraphicFramePr>
        <p:xfrm>
          <a:off x="287159" y="3164408"/>
          <a:ext cx="11638721" cy="75425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93831">
                  <a:extLst>
                    <a:ext uri="{9D8B030D-6E8A-4147-A177-3AD203B41FA5}">
                      <a16:colId xmlns:a16="http://schemas.microsoft.com/office/drawing/2014/main" val="2759096863"/>
                    </a:ext>
                  </a:extLst>
                </a:gridCol>
                <a:gridCol w="6801394">
                  <a:extLst>
                    <a:ext uri="{9D8B030D-6E8A-4147-A177-3AD203B41FA5}">
                      <a16:colId xmlns:a16="http://schemas.microsoft.com/office/drawing/2014/main" val="121892164"/>
                    </a:ext>
                  </a:extLst>
                </a:gridCol>
                <a:gridCol w="2943496">
                  <a:extLst>
                    <a:ext uri="{9D8B030D-6E8A-4147-A177-3AD203B41FA5}">
                      <a16:colId xmlns:a16="http://schemas.microsoft.com/office/drawing/2014/main" val="3132787653"/>
                    </a:ext>
                  </a:extLst>
                </a:gridCol>
              </a:tblGrid>
              <a:tr h="3831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08.05.02.62</a:t>
                      </a: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Užtikrinti švietimo įstaigų pastatų ir vidaus patalpų avarinių situacijų šalinimą </a:t>
                      </a: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80,0</a:t>
                      </a:r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</a:t>
                      </a:r>
                      <a:r>
                        <a:rPr lang="lt-LT" sz="24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ūkst</a:t>
                      </a: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Eur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(SB)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4021999"/>
                  </a:ext>
                </a:extLst>
              </a:tr>
            </a:tbl>
          </a:graphicData>
        </a:graphic>
      </p:graphicFrame>
      <p:sp>
        <p:nvSpPr>
          <p:cNvPr id="10" name="Rectangle 2">
            <a:extLst>
              <a:ext uri="{FF2B5EF4-FFF2-40B4-BE49-F238E27FC236}">
                <a16:creationId xmlns:a16="http://schemas.microsoft.com/office/drawing/2014/main" id="{9DA3BF19-3D5E-45E6-95D1-5AADC6559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159" y="4828940"/>
            <a:ext cx="11638721" cy="9848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  <a:lvl2pPr marL="742950" indent="-28575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2pPr>
            <a:lvl3pPr marL="1143000" indent="-228600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3pPr>
            <a:lvl4pPr marL="16002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4pPr>
            <a:lvl5pPr marL="20574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buClr>
                <a:srgbClr val="FC6417"/>
              </a:buClr>
              <a:buSzPct val="130000"/>
              <a:buBlip>
                <a:blip r:embed="rId3"/>
              </a:buBlip>
              <a:defRPr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Lopšelių-darželių „Salduvė“ ir „Žiburėlis“ pastatai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FC6417"/>
              </a:buClr>
              <a:buSzPct val="130000"/>
              <a:buBlip>
                <a:blip r:embed="rId3"/>
              </a:buBlip>
              <a:defRPr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Ragainės progimnazijo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 „Saulėtekio“ gimnazijo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sporto salės</a:t>
            </a:r>
          </a:p>
        </p:txBody>
      </p:sp>
      <p:graphicFrame>
        <p:nvGraphicFramePr>
          <p:cNvPr id="8" name="Lentelė 5">
            <a:extLst>
              <a:ext uri="{FF2B5EF4-FFF2-40B4-BE49-F238E27FC236}">
                <a16:creationId xmlns:a16="http://schemas.microsoft.com/office/drawing/2014/main" id="{7AFE0703-D7FF-4015-B394-608964FCF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5598"/>
              </p:ext>
            </p:extLst>
          </p:nvPr>
        </p:nvGraphicFramePr>
        <p:xfrm>
          <a:off x="287159" y="3926827"/>
          <a:ext cx="11638721" cy="75425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93831">
                  <a:extLst>
                    <a:ext uri="{9D8B030D-6E8A-4147-A177-3AD203B41FA5}">
                      <a16:colId xmlns:a16="http://schemas.microsoft.com/office/drawing/2014/main" val="2759096863"/>
                    </a:ext>
                  </a:extLst>
                </a:gridCol>
                <a:gridCol w="6801394">
                  <a:extLst>
                    <a:ext uri="{9D8B030D-6E8A-4147-A177-3AD203B41FA5}">
                      <a16:colId xmlns:a16="http://schemas.microsoft.com/office/drawing/2014/main" val="121892164"/>
                    </a:ext>
                  </a:extLst>
                </a:gridCol>
                <a:gridCol w="2943496">
                  <a:extLst>
                    <a:ext uri="{9D8B030D-6E8A-4147-A177-3AD203B41FA5}">
                      <a16:colId xmlns:a16="http://schemas.microsoft.com/office/drawing/2014/main" val="3132787653"/>
                    </a:ext>
                  </a:extLst>
                </a:gridCol>
              </a:tblGrid>
              <a:tr h="3831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08.05.02.64</a:t>
                      </a: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Atnaujinti mokyklų sporto sales</a:t>
                      </a:r>
                      <a:endParaRPr lang="lt-LT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200,0</a:t>
                      </a:r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</a:t>
                      </a:r>
                      <a:r>
                        <a:rPr lang="lt-LT" sz="24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ūkst</a:t>
                      </a:r>
                      <a:r>
                        <a:rPr lang="lt-LT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Eur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(SB)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4021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337584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inis pavadinimas 1">
            <a:extLst>
              <a:ext uri="{FF2B5EF4-FFF2-40B4-BE49-F238E27FC236}">
                <a16:creationId xmlns:a16="http://schemas.microsoft.com/office/drawing/2014/main" id="{A1B576F4-F641-45F7-9982-298A5F8B961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369559" y="4711959"/>
            <a:ext cx="3126933" cy="895738"/>
          </a:xfrm>
        </p:spPr>
        <p:txBody>
          <a:bodyPr>
            <a:normAutofit/>
          </a:bodyPr>
          <a:lstStyle/>
          <a:p>
            <a:pPr algn="l"/>
            <a:endParaRPr lang="lt-LT" alt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altLang="lt-LT" sz="3200" b="1" dirty="0"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en-US" altLang="lt-LT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dalis</a:t>
            </a:r>
            <a:endParaRPr lang="lt-LT" altLang="lt-L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lt-LT" altLang="lt-L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lt-LT" alt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lt-LT" alt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altLang="lt-L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lt-LT" altLang="lt-LT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lt-LT" alt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lt-LT" alt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85213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inis pavadinimas 1">
            <a:extLst>
              <a:ext uri="{FF2B5EF4-FFF2-40B4-BE49-F238E27FC236}">
                <a16:creationId xmlns:a16="http://schemas.microsoft.com/office/drawing/2014/main" id="{A1B576F4-F641-45F7-9982-298A5F8B961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369559" y="4711959"/>
            <a:ext cx="3126933" cy="895738"/>
          </a:xfrm>
        </p:spPr>
        <p:txBody>
          <a:bodyPr>
            <a:normAutofit/>
          </a:bodyPr>
          <a:lstStyle/>
          <a:p>
            <a:pPr algn="l"/>
            <a:endParaRPr lang="lt-LT" alt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lt-LT" altLang="lt-LT" sz="32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lt-LT" sz="3200" b="1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altLang="lt-LT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r>
              <a:rPr lang="lt-LT" altLang="lt-LT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pPr algn="l"/>
            <a:endParaRPr lang="lt-LT" altLang="lt-L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lt-LT" alt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lt-LT" alt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altLang="lt-L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lt-LT" altLang="lt-LT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lt-LT" alt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lt-LT" alt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944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BBF9C500-6B55-4C70-9966-0945467FE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141" y="1234909"/>
            <a:ext cx="11619720" cy="9712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  <a:lvl2pPr marL="742950" indent="-28575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2pPr>
            <a:lvl3pPr marL="1143000" indent="-228600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3pPr>
            <a:lvl4pPr marL="16002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4pPr>
            <a:lvl5pPr marL="20574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 marL="0" indent="0" algn="ctr">
              <a:spcBef>
                <a:spcPts val="1800"/>
              </a:spcBef>
              <a:buClr>
                <a:srgbClr val="FC6417"/>
              </a:buClr>
              <a:buSzPct val="130000"/>
              <a:buNone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2024 m. 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Savivaldybės Strateginis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veiklos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planas –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221 937,7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lt-LT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ūkst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lt-LT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endParaRPr lang="en-GB" sz="2400" dirty="0">
              <a:latin typeface="+mn-lt"/>
              <a:cs typeface="Tahoma"/>
            </a:endParaRPr>
          </a:p>
        </p:txBody>
      </p:sp>
      <p:sp>
        <p:nvSpPr>
          <p:cNvPr id="13" name="Skaidrės numerio vietos rezervavimo ženklas 1">
            <a:extLst>
              <a:ext uri="{FF2B5EF4-FFF2-40B4-BE49-F238E27FC236}">
                <a16:creationId xmlns:a16="http://schemas.microsoft.com/office/drawing/2014/main" id="{8190789F-6FA8-4924-88DD-77452D4C7B5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6pPr>
            <a:lvl7pPr marL="29718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7pPr>
            <a:lvl8pPr marL="34290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8pPr>
            <a:lvl9pPr marL="38862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898989"/>
              </a:buClr>
              <a:buFont typeface="Calibri" panose="020F0502020204030204" pitchFamily="34" charset="0"/>
              <a:buNone/>
            </a:pPr>
            <a:fld id="{587ED6D5-6495-4136-93FD-1F35BECA489B}" type="slidenum">
              <a:rPr lang="en-GB" altLang="lt-LT" sz="120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>
                  <a:srgbClr val="898989"/>
                </a:buClr>
                <a:buFont typeface="Calibri" panose="020F0502020204030204" pitchFamily="34" charset="0"/>
                <a:buNone/>
              </a:pPr>
              <a:t>8</a:t>
            </a:fld>
            <a:endParaRPr lang="en-GB" altLang="lt-LT" sz="12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6" name="Lentelė 5">
            <a:extLst>
              <a:ext uri="{FF2B5EF4-FFF2-40B4-BE49-F238E27FC236}">
                <a16:creationId xmlns:a16="http://schemas.microsoft.com/office/drawing/2014/main" id="{B66621C0-5881-4DF4-A274-188DD17E06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271977"/>
              </p:ext>
            </p:extLst>
          </p:nvPr>
        </p:nvGraphicFramePr>
        <p:xfrm>
          <a:off x="848720" y="2188375"/>
          <a:ext cx="11057140" cy="3539412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4014387">
                  <a:extLst>
                    <a:ext uri="{9D8B030D-6E8A-4147-A177-3AD203B41FA5}">
                      <a16:colId xmlns:a16="http://schemas.microsoft.com/office/drawing/2014/main" val="3862243982"/>
                    </a:ext>
                  </a:extLst>
                </a:gridCol>
                <a:gridCol w="1435204">
                  <a:extLst>
                    <a:ext uri="{9D8B030D-6E8A-4147-A177-3AD203B41FA5}">
                      <a16:colId xmlns:a16="http://schemas.microsoft.com/office/drawing/2014/main" val="4016448695"/>
                    </a:ext>
                  </a:extLst>
                </a:gridCol>
                <a:gridCol w="1353935">
                  <a:extLst>
                    <a:ext uri="{9D8B030D-6E8A-4147-A177-3AD203B41FA5}">
                      <a16:colId xmlns:a16="http://schemas.microsoft.com/office/drawing/2014/main" val="2675568073"/>
                    </a:ext>
                  </a:extLst>
                </a:gridCol>
                <a:gridCol w="1331370">
                  <a:extLst>
                    <a:ext uri="{9D8B030D-6E8A-4147-A177-3AD203B41FA5}">
                      <a16:colId xmlns:a16="http://schemas.microsoft.com/office/drawing/2014/main" val="2978986436"/>
                    </a:ext>
                  </a:extLst>
                </a:gridCol>
                <a:gridCol w="1410350">
                  <a:extLst>
                    <a:ext uri="{9D8B030D-6E8A-4147-A177-3AD203B41FA5}">
                      <a16:colId xmlns:a16="http://schemas.microsoft.com/office/drawing/2014/main" val="1101349258"/>
                    </a:ext>
                  </a:extLst>
                </a:gridCol>
                <a:gridCol w="1511894">
                  <a:extLst>
                    <a:ext uri="{9D8B030D-6E8A-4147-A177-3AD203B41FA5}">
                      <a16:colId xmlns:a16="http://schemas.microsoft.com/office/drawing/2014/main" val="1836873753"/>
                    </a:ext>
                  </a:extLst>
                </a:gridCol>
              </a:tblGrid>
              <a:tr h="1721496"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t-LT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lt-LT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metų patvirtintas planas</a:t>
                      </a:r>
                      <a:endParaRPr lang="lt-LT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lt-LT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metų patikslintas planas</a:t>
                      </a:r>
                      <a:endParaRPr lang="lt-LT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lt-LT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m.</a:t>
                      </a:r>
                      <a:endParaRPr lang="lt-LT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lt-LT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m.</a:t>
                      </a:r>
                      <a:endParaRPr lang="lt-LT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lt-LT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m.</a:t>
                      </a:r>
                      <a:endParaRPr lang="lt-LT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19646571"/>
                  </a:ext>
                </a:extLst>
              </a:tr>
              <a:tr h="573833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SAVIVALDYBĖS BIUDŽET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</a:t>
                      </a:r>
                      <a:r>
                        <a:rPr lang="lt-L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LĖŠOS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174 442,1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186 382,7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188 830,3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181 477,7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164 784,8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09963690"/>
                  </a:ext>
                </a:extLst>
              </a:tr>
              <a:tr h="634483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KITOS LĖŠOS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29 946,0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32 669,4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33 107,4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32 731,7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30 312,4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91651043"/>
                  </a:ext>
                </a:extLst>
              </a:tr>
              <a:tr h="573833"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IŠ VISO: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204 388,1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219 052,1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221 937,7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214 209,4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195 097,2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13028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796510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13" name="Skaidrės numerio vietos rezervavimo ženklas 1">
            <a:extLst>
              <a:ext uri="{FF2B5EF4-FFF2-40B4-BE49-F238E27FC236}">
                <a16:creationId xmlns:a16="http://schemas.microsoft.com/office/drawing/2014/main" id="{8190789F-6FA8-4924-88DD-77452D4C7B5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6pPr>
            <a:lvl7pPr marL="29718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7pPr>
            <a:lvl8pPr marL="34290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8pPr>
            <a:lvl9pPr marL="38862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898989"/>
              </a:buClr>
              <a:buFont typeface="Calibri" panose="020F0502020204030204" pitchFamily="34" charset="0"/>
              <a:buNone/>
            </a:pPr>
            <a:fld id="{587ED6D5-6495-4136-93FD-1F35BECA489B}" type="slidenum">
              <a:rPr lang="en-GB" altLang="lt-LT" sz="1200" dirty="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>
                  <a:srgbClr val="898989"/>
                </a:buClr>
                <a:buFont typeface="Calibri" panose="020F0502020204030204" pitchFamily="34" charset="0"/>
                <a:buNone/>
              </a:pPr>
              <a:t>80</a:t>
            </a:fld>
            <a:endParaRPr lang="en-GB" altLang="lt-LT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41362DD6-6E10-45D7-BCE8-EEE89E0B3608}"/>
              </a:ext>
            </a:extLst>
          </p:cNvPr>
          <p:cNvSpPr/>
          <p:nvPr/>
        </p:nvSpPr>
        <p:spPr>
          <a:xfrm>
            <a:off x="322503" y="530989"/>
            <a:ext cx="7276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800"/>
              </a:spcBef>
              <a:buClr>
                <a:srgbClr val="FC6417"/>
              </a:buClr>
              <a:buSzPct val="130000"/>
              <a:defRPr/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lt-LT" sz="2800" b="1">
                <a:latin typeface="Arial" panose="020B0604020202020204" pitchFamily="34" charset="0"/>
                <a:cs typeface="Arial" panose="020B0604020202020204" pitchFamily="34" charset="0"/>
              </a:rPr>
              <a:t>5. Miesto ekonominės plėtros programa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Lentelė 7">
            <a:extLst>
              <a:ext uri="{FF2B5EF4-FFF2-40B4-BE49-F238E27FC236}">
                <a16:creationId xmlns:a16="http://schemas.microsoft.com/office/drawing/2014/main" id="{5F5CD977-7C9B-4741-AD4D-F2780A2D94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788707"/>
              </p:ext>
            </p:extLst>
          </p:nvPr>
        </p:nvGraphicFramePr>
        <p:xfrm>
          <a:off x="386080" y="1534160"/>
          <a:ext cx="11445328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5500">
                  <a:extLst>
                    <a:ext uri="{9D8B030D-6E8A-4147-A177-3AD203B41FA5}">
                      <a16:colId xmlns:a16="http://schemas.microsoft.com/office/drawing/2014/main" val="3219157375"/>
                    </a:ext>
                  </a:extLst>
                </a:gridCol>
                <a:gridCol w="6350000">
                  <a:extLst>
                    <a:ext uri="{9D8B030D-6E8A-4147-A177-3AD203B41FA5}">
                      <a16:colId xmlns:a16="http://schemas.microsoft.com/office/drawing/2014/main" val="309109827"/>
                    </a:ext>
                  </a:extLst>
                </a:gridCol>
                <a:gridCol w="2999828">
                  <a:extLst>
                    <a:ext uri="{9D8B030D-6E8A-4147-A177-3AD203B41FA5}">
                      <a16:colId xmlns:a16="http://schemas.microsoft.com/office/drawing/2014/main" val="11004078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lt-LT" sz="2400" b="0" i="0" u="none" strike="noStrike" noProof="0">
                          <a:latin typeface="Arial"/>
                        </a:rPr>
                        <a:t>05</a:t>
                      </a:r>
                      <a:endParaRPr lang="lt-LT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lt-LT" sz="2400" b="0" i="0" u="none" strike="noStrike" noProof="0">
                          <a:latin typeface="Arial"/>
                        </a:rPr>
                        <a:t>Ekonominės plėtros programa</a:t>
                      </a:r>
                      <a:endParaRPr lang="lt-LT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lt-LT" sz="2400" b="0" i="0" u="none" strike="noStrike" noProof="0" dirty="0">
                          <a:latin typeface="Arial"/>
                        </a:rPr>
                        <a:t>4 407,2 tūkst. Eur</a:t>
                      </a:r>
                      <a:endParaRPr lang="lt-LT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58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lt-LT" sz="2400" b="0" i="0" u="none" strike="noStrike" noProof="0">
                          <a:latin typeface="Arial"/>
                        </a:rPr>
                        <a:t>05.01.02.01</a:t>
                      </a:r>
                      <a:endParaRPr lang="lt-LT" sz="240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lt-LT" sz="2400" b="0" i="0" u="none" strike="noStrike" noProof="0">
                          <a:latin typeface="Arial"/>
                        </a:rPr>
                        <a:t>Skatinti smulkiojo verslo subjektus</a:t>
                      </a:r>
                      <a:endParaRPr lang="lt-LT" sz="240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lt-LT" sz="2400" b="0" i="0" u="none" strike="noStrike" noProof="0" dirty="0">
                          <a:latin typeface="Arial"/>
                        </a:rPr>
                        <a:t>47,8 tūkst. Eur</a:t>
                      </a:r>
                      <a:endParaRPr lang="lt-LT" sz="24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45257"/>
                  </a:ext>
                </a:extLst>
              </a:tr>
            </a:tbl>
          </a:graphicData>
        </a:graphic>
      </p:graphicFrame>
      <p:sp>
        <p:nvSpPr>
          <p:cNvPr id="11" name="Rectangle 2">
            <a:extLst>
              <a:ext uri="{FF2B5EF4-FFF2-40B4-BE49-F238E27FC236}">
                <a16:creationId xmlns:a16="http://schemas.microsoft.com/office/drawing/2014/main" id="{90BF407B-132B-4A4C-8839-D70C9BE39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705" y="2605869"/>
            <a:ext cx="11079700" cy="38593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 marL="342900" indent="-342900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  <a:lvl2pPr marL="742950" indent="-28575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2pPr>
            <a:lvl3pPr marL="1143000" indent="-228600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3pPr>
            <a:lvl4pPr marL="16002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4pPr>
            <a:lvl5pPr marL="20574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 marL="0" indent="0">
              <a:spcBef>
                <a:spcPts val="1800"/>
              </a:spcBef>
              <a:buClr>
                <a:srgbClr val="FC6417"/>
              </a:buClr>
              <a:buSzPct val="130000"/>
              <a:buNone/>
              <a:defRPr/>
            </a:pPr>
            <a:r>
              <a:rPr lang="lt-LT" sz="2400">
                <a:latin typeface="Arial"/>
                <a:cs typeface="Arial"/>
              </a:rPr>
              <a:t>Finansinės paramos priemonės:</a:t>
            </a:r>
            <a:endParaRPr lang="lt-LT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r>
              <a:rPr lang="lt-LT" sz="2400">
                <a:latin typeface="Arial"/>
                <a:cs typeface="Arial"/>
              </a:rPr>
              <a:t>Parama jaunimo verslo projektų konkurso nugalėtojams;</a:t>
            </a:r>
          </a:p>
          <a:p>
            <a:pPr>
              <a:spcBef>
                <a:spcPts val="180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r>
              <a:rPr lang="lt-LT" sz="2400">
                <a:latin typeface="Arial"/>
                <a:cs typeface="Arial"/>
              </a:rPr>
              <a:t>Parama vyresnių nei 45 m. asmenų verslo projektų konkurso nugalėtojams;</a:t>
            </a:r>
          </a:p>
          <a:p>
            <a:pPr>
              <a:spcBef>
                <a:spcPts val="180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r>
              <a:rPr lang="lt-LT" sz="2400">
                <a:latin typeface="Arial"/>
                <a:cs typeface="Arial"/>
              </a:rPr>
              <a:t>Įrangos ir įrankių įsigijimo išlaidų daliniam dengimui;</a:t>
            </a:r>
          </a:p>
          <a:p>
            <a:pPr>
              <a:spcBef>
                <a:spcPts val="180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r>
              <a:rPr lang="lt-LT" sz="2400">
                <a:latin typeface="Arial"/>
                <a:cs typeface="Arial"/>
              </a:rPr>
              <a:t>Parama kitiems smulkiojo verslo subjektams;</a:t>
            </a:r>
          </a:p>
          <a:p>
            <a:pPr>
              <a:spcBef>
                <a:spcPts val="180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r>
              <a:rPr lang="lt-LT" sz="2400">
                <a:latin typeface="Arial"/>
                <a:cs typeface="Arial"/>
              </a:rPr>
              <a:t>Infrastruktūros pritaikymo asmenims su judėjimo negalia dalinis išlaidų kompensavimas.</a:t>
            </a:r>
          </a:p>
        </p:txBody>
      </p:sp>
    </p:spTree>
    <p:extLst>
      <p:ext uri="{BB962C8B-B14F-4D97-AF65-F5344CB8AC3E}">
        <p14:creationId xmlns:p14="http://schemas.microsoft.com/office/powerpoint/2010/main" val="273289285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13" name="Skaidrės numerio vietos rezervavimo ženklas 1">
            <a:extLst>
              <a:ext uri="{FF2B5EF4-FFF2-40B4-BE49-F238E27FC236}">
                <a16:creationId xmlns:a16="http://schemas.microsoft.com/office/drawing/2014/main" id="{8190789F-6FA8-4924-88DD-77452D4C7B5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6pPr>
            <a:lvl7pPr marL="29718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7pPr>
            <a:lvl8pPr marL="34290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8pPr>
            <a:lvl9pPr marL="38862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898989"/>
              </a:buClr>
              <a:buFont typeface="Calibri" panose="020F0502020204030204" pitchFamily="34" charset="0"/>
              <a:buNone/>
            </a:pPr>
            <a:fld id="{587ED6D5-6495-4136-93FD-1F35BECA489B}" type="slidenum">
              <a:rPr lang="en-GB" altLang="lt-LT" sz="1200" dirty="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>
                  <a:srgbClr val="898989"/>
                </a:buClr>
                <a:buFont typeface="Calibri" panose="020F0502020204030204" pitchFamily="34" charset="0"/>
                <a:buNone/>
              </a:pPr>
              <a:t>81</a:t>
            </a:fld>
            <a:endParaRPr lang="en-GB" altLang="lt-LT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41362DD6-6E10-45D7-BCE8-EEE89E0B3608}"/>
              </a:ext>
            </a:extLst>
          </p:cNvPr>
          <p:cNvSpPr/>
          <p:nvPr/>
        </p:nvSpPr>
        <p:spPr>
          <a:xfrm>
            <a:off x="322503" y="530989"/>
            <a:ext cx="7276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800"/>
              </a:spcBef>
              <a:buClr>
                <a:srgbClr val="FC6417"/>
              </a:buClr>
              <a:buSzPct val="130000"/>
              <a:defRPr/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lt-LT" sz="2800" b="1">
                <a:latin typeface="Arial" panose="020B0604020202020204" pitchFamily="34" charset="0"/>
                <a:cs typeface="Arial" panose="020B0604020202020204" pitchFamily="34" charset="0"/>
              </a:rPr>
              <a:t>5. Miesto ekonominės plėtros programa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Lentelė 5">
            <a:extLst>
              <a:ext uri="{FF2B5EF4-FFF2-40B4-BE49-F238E27FC236}">
                <a16:creationId xmlns:a16="http://schemas.microsoft.com/office/drawing/2014/main" id="{CAAF4EFC-F33A-4785-A02A-74E5917BE1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083702"/>
              </p:ext>
            </p:extLst>
          </p:nvPr>
        </p:nvGraphicFramePr>
        <p:xfrm>
          <a:off x="335280" y="1584960"/>
          <a:ext cx="11582396" cy="20190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8903">
                  <a:extLst>
                    <a:ext uri="{9D8B030D-6E8A-4147-A177-3AD203B41FA5}">
                      <a16:colId xmlns:a16="http://schemas.microsoft.com/office/drawing/2014/main" val="1385184633"/>
                    </a:ext>
                  </a:extLst>
                </a:gridCol>
                <a:gridCol w="7130573">
                  <a:extLst>
                    <a:ext uri="{9D8B030D-6E8A-4147-A177-3AD203B41FA5}">
                      <a16:colId xmlns:a16="http://schemas.microsoft.com/office/drawing/2014/main" val="2455171013"/>
                    </a:ext>
                  </a:extLst>
                </a:gridCol>
                <a:gridCol w="2512920">
                  <a:extLst>
                    <a:ext uri="{9D8B030D-6E8A-4147-A177-3AD203B41FA5}">
                      <a16:colId xmlns:a16="http://schemas.microsoft.com/office/drawing/2014/main" val="904623156"/>
                    </a:ext>
                  </a:extLst>
                </a:gridCol>
              </a:tblGrid>
              <a:tr h="673019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2400" kern="1200" noProof="0">
                          <a:effectLst/>
                          <a:latin typeface="Arial"/>
                        </a:rPr>
                        <a:t>05.01.02.02</a:t>
                      </a:r>
                      <a:endParaRPr lang="lt-LT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2400" kern="1200" noProof="0">
                          <a:effectLst/>
                          <a:latin typeface="Arial"/>
                        </a:rPr>
                        <a:t>Įgyvendinti verslo subjektų mokymo programas</a:t>
                      </a:r>
                      <a:endParaRPr lang="lt-LT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2400" kern="1200" noProof="0" dirty="0">
                          <a:effectLst/>
                          <a:latin typeface="Arial"/>
                        </a:rPr>
                        <a:t>21,8 tūkst. Eur</a:t>
                      </a:r>
                      <a:endParaRPr lang="lt-LT" noProof="0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9569582"/>
                  </a:ext>
                </a:extLst>
              </a:tr>
              <a:tr h="673019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2400" kern="1200" noProof="0">
                          <a:effectLst/>
                          <a:latin typeface="Arial"/>
                        </a:rPr>
                        <a:t>05.01.02.03</a:t>
                      </a:r>
                      <a:endParaRPr lang="lt-LT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2400" kern="1200" noProof="0">
                          <a:effectLst/>
                          <a:latin typeface="Arial"/>
                        </a:rPr>
                        <a:t>Įgyvendinti jaunimo verslumo skatinimo programą</a:t>
                      </a:r>
                      <a:endParaRPr lang="lt-LT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2400" kern="1200" noProof="0" dirty="0">
                          <a:effectLst/>
                          <a:latin typeface="Arial"/>
                        </a:rPr>
                        <a:t>43,7 tūkst. Eur</a:t>
                      </a:r>
                      <a:endParaRPr lang="lt-LT" noProof="0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25082106"/>
                  </a:ext>
                </a:extLst>
              </a:tr>
              <a:tr h="673019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2400" kern="1200" noProof="0">
                          <a:effectLst/>
                          <a:latin typeface="Arial"/>
                        </a:rPr>
                        <a:t>05.01.05.01</a:t>
                      </a:r>
                      <a:endParaRPr lang="lt-LT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2400" kern="1200" noProof="0">
                          <a:effectLst/>
                          <a:latin typeface="Arial"/>
                        </a:rPr>
                        <a:t>Parengti (atnaujinti) investicijų projektus</a:t>
                      </a:r>
                      <a:endParaRPr lang="lt-LT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2400" kern="1200" noProof="0" dirty="0">
                          <a:effectLst/>
                          <a:latin typeface="Arial"/>
                        </a:rPr>
                        <a:t>121,8 tūkst. Eur</a:t>
                      </a:r>
                      <a:endParaRPr lang="lt-LT" noProof="0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15640321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49CD69E8-5E2D-4F4D-9BA8-3603F4F63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05" y="3845389"/>
            <a:ext cx="11079700" cy="105246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 marL="342900" indent="-342900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  <a:lvl2pPr marL="742950" indent="-28575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2pPr>
            <a:lvl3pPr marL="1143000" indent="-228600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3pPr>
            <a:lvl4pPr marL="16002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4pPr>
            <a:lvl5pPr marL="20574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>
              <a:spcBef>
                <a:spcPts val="180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r>
              <a:rPr lang="lt-LT" sz="2400">
                <a:latin typeface="Arial"/>
                <a:cs typeface="Calibri"/>
              </a:rPr>
              <a:t>Parengtų ir atnaujintų investicijų projektų skaičius – 10 </a:t>
            </a:r>
            <a:r>
              <a:rPr lang="lt-LT" sz="2400" err="1">
                <a:latin typeface="Arial"/>
                <a:cs typeface="Calibri"/>
              </a:rPr>
              <a:t>vnt</a:t>
            </a:r>
            <a:r>
              <a:rPr lang="en-US" sz="2400">
                <a:latin typeface="Arial"/>
                <a:cs typeface="Calibri"/>
              </a:rPr>
              <a:t>. </a:t>
            </a:r>
            <a:endParaRPr lang="lt-LT">
              <a:latin typeface="Arial"/>
              <a:cs typeface="Arial"/>
            </a:endParaRPr>
          </a:p>
          <a:p>
            <a:pPr>
              <a:spcBef>
                <a:spcPts val="180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15136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13" name="Skaidrės numerio vietos rezervavimo ženklas 1">
            <a:extLst>
              <a:ext uri="{FF2B5EF4-FFF2-40B4-BE49-F238E27FC236}">
                <a16:creationId xmlns:a16="http://schemas.microsoft.com/office/drawing/2014/main" id="{8190789F-6FA8-4924-88DD-77452D4C7B5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6pPr>
            <a:lvl7pPr marL="29718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7pPr>
            <a:lvl8pPr marL="34290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8pPr>
            <a:lvl9pPr marL="38862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898989"/>
              </a:buClr>
              <a:buFont typeface="Calibri" panose="020F0502020204030204" pitchFamily="34" charset="0"/>
              <a:buNone/>
            </a:pPr>
            <a:fld id="{587ED6D5-6495-4136-93FD-1F35BECA489B}" type="slidenum">
              <a:rPr lang="en-GB" altLang="lt-LT" sz="1200" dirty="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>
                  <a:srgbClr val="898989"/>
                </a:buClr>
                <a:buFont typeface="Calibri" panose="020F0502020204030204" pitchFamily="34" charset="0"/>
                <a:buNone/>
              </a:pPr>
              <a:t>82</a:t>
            </a:fld>
            <a:endParaRPr lang="en-GB" altLang="lt-LT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41362DD6-6E10-45D7-BCE8-EEE89E0B3608}"/>
              </a:ext>
            </a:extLst>
          </p:cNvPr>
          <p:cNvSpPr/>
          <p:nvPr/>
        </p:nvSpPr>
        <p:spPr>
          <a:xfrm>
            <a:off x="322503" y="530989"/>
            <a:ext cx="7276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800"/>
              </a:spcBef>
              <a:buClr>
                <a:srgbClr val="FC6417"/>
              </a:buClr>
              <a:buSzPct val="130000"/>
              <a:defRPr/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lt-LT" sz="2800" b="1">
                <a:latin typeface="Arial" panose="020B0604020202020204" pitchFamily="34" charset="0"/>
                <a:cs typeface="Arial" panose="020B0604020202020204" pitchFamily="34" charset="0"/>
              </a:rPr>
              <a:t>5. Miesto ekonominės plėtros programa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Lentelė 3">
            <a:extLst>
              <a:ext uri="{FF2B5EF4-FFF2-40B4-BE49-F238E27FC236}">
                <a16:creationId xmlns:a16="http://schemas.microsoft.com/office/drawing/2014/main" id="{2529E9B4-DA1A-4DC7-BFF6-7CD7AB91B1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011896"/>
              </p:ext>
            </p:extLst>
          </p:nvPr>
        </p:nvGraphicFramePr>
        <p:xfrm>
          <a:off x="355600" y="1351280"/>
          <a:ext cx="11480800" cy="13081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val="417216664"/>
                    </a:ext>
                  </a:extLst>
                </a:gridCol>
                <a:gridCol w="6680200">
                  <a:extLst>
                    <a:ext uri="{9D8B030D-6E8A-4147-A177-3AD203B41FA5}">
                      <a16:colId xmlns:a16="http://schemas.microsoft.com/office/drawing/2014/main" val="3526047303"/>
                    </a:ext>
                  </a:extLst>
                </a:gridCol>
                <a:gridCol w="2781300">
                  <a:extLst>
                    <a:ext uri="{9D8B030D-6E8A-4147-A177-3AD203B41FA5}">
                      <a16:colId xmlns:a16="http://schemas.microsoft.com/office/drawing/2014/main" val="1607235468"/>
                    </a:ext>
                  </a:extLst>
                </a:gridCol>
              </a:tblGrid>
              <a:tr h="1308100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2400" kern="1200">
                          <a:effectLst/>
                          <a:latin typeface="Arial"/>
                        </a:rPr>
                        <a:t>05.01.05.02</a:t>
                      </a:r>
                      <a:endParaRPr lang="lt-LT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2400" kern="1200">
                          <a:effectLst/>
                          <a:latin typeface="Arial"/>
                        </a:rPr>
                        <a:t>Vystyti Šiaulių pramoninio  parko (ŠPP) ir Šiaulių laisvosios ekonominės zonos (Šiaulių LEZ) infrastruktūrą</a:t>
                      </a:r>
                      <a:endParaRPr lang="lt-LT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2400" kern="1200" dirty="0">
                          <a:effectLst/>
                          <a:latin typeface="Arial"/>
                        </a:rPr>
                        <a:t>3 604,1 tūkst. Eur</a:t>
                      </a:r>
                      <a:endParaRPr lang="lt-LT" dirty="0">
                        <a:effectLst/>
                        <a:latin typeface="Arial"/>
                      </a:endParaRPr>
                    </a:p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lt-LT" sz="2400" kern="1200" dirty="0">
                        <a:effectLst/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56890184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D1B82575-6125-4E46-8E76-2DFA29C6E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05" y="2748109"/>
            <a:ext cx="11668980" cy="39162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 marL="342900" indent="-342900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  <a:lvl2pPr marL="742950" indent="-28575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2pPr>
            <a:lvl3pPr marL="1143000" indent="-228600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3pPr>
            <a:lvl4pPr marL="16002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4pPr>
            <a:lvl5pPr marL="20574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 marL="0" indent="0">
              <a:spcBef>
                <a:spcPts val="500"/>
              </a:spcBef>
              <a:buClr>
                <a:srgbClr val="FC6417"/>
              </a:buClr>
              <a:buSzPct val="130000"/>
              <a:buNone/>
              <a:defRPr/>
            </a:pPr>
            <a:r>
              <a:rPr lang="lt-LT" sz="2400">
                <a:latin typeface="Arial"/>
                <a:cs typeface="Arial"/>
              </a:rPr>
              <a:t>Darbų sąrašas:</a:t>
            </a:r>
            <a:endParaRPr lang="lt-LT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50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r>
              <a:rPr lang="lt-LT" sz="2400">
                <a:latin typeface="Arial"/>
                <a:cs typeface="Calibri"/>
              </a:rPr>
              <a:t>Inžinerinių tinklų iškėlimas;</a:t>
            </a:r>
          </a:p>
          <a:p>
            <a:pPr>
              <a:spcBef>
                <a:spcPts val="50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r>
              <a:rPr lang="lt-LT" sz="2400">
                <a:latin typeface="Arial"/>
                <a:cs typeface="Calibri"/>
              </a:rPr>
              <a:t>Medžių pašalinimas sklypuose;</a:t>
            </a:r>
            <a:endParaRPr lang="lt-LT" sz="2400">
              <a:latin typeface="Arial"/>
              <a:cs typeface="Arial"/>
            </a:endParaRPr>
          </a:p>
          <a:p>
            <a:pPr>
              <a:spcBef>
                <a:spcPts val="50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r>
              <a:rPr lang="lt-LT" sz="2400">
                <a:latin typeface="Arial"/>
                <a:cs typeface="Calibri"/>
              </a:rPr>
              <a:t>Įrengtos geležinkelio atšakos iki Šiaulių pramoninio parko teritorijos kadastrinių matavimų atlikimas ir teisinė registracija;</a:t>
            </a:r>
            <a:endParaRPr lang="lt-LT" sz="2400">
              <a:latin typeface="Arial"/>
              <a:cs typeface="Arial"/>
            </a:endParaRPr>
          </a:p>
          <a:p>
            <a:pPr>
              <a:spcBef>
                <a:spcPts val="50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r>
              <a:rPr lang="lt-LT" sz="2400">
                <a:latin typeface="Arial"/>
                <a:cs typeface="Calibri"/>
              </a:rPr>
              <a:t>4 LEZ sklypų išlyginimo darbų pabaigimas;</a:t>
            </a:r>
            <a:endParaRPr lang="lt-LT" sz="2400">
              <a:latin typeface="Arial"/>
              <a:cs typeface="Arial"/>
            </a:endParaRPr>
          </a:p>
          <a:p>
            <a:pPr>
              <a:spcBef>
                <a:spcPts val="50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r>
              <a:rPr lang="lt-LT" sz="2400">
                <a:latin typeface="Arial"/>
                <a:cs typeface="Calibri"/>
              </a:rPr>
              <a:t>LEZ teritorijoje baigti įrengti pėsčiųjų ir dviračių takai, techniniai šaligatviai;</a:t>
            </a:r>
            <a:endParaRPr lang="lt-LT" sz="2400">
              <a:latin typeface="Arial"/>
              <a:cs typeface="Arial"/>
            </a:endParaRPr>
          </a:p>
          <a:p>
            <a:pPr>
              <a:spcBef>
                <a:spcPts val="50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r>
              <a:rPr lang="lt-LT" sz="2400">
                <a:latin typeface="Arial"/>
                <a:cs typeface="Calibri"/>
              </a:rPr>
              <a:t>Pradedami vykdyti krovos aikštelių įrengimo darbai;</a:t>
            </a:r>
            <a:endParaRPr lang="lt-LT" sz="2400">
              <a:latin typeface="Arial"/>
              <a:cs typeface="Arial"/>
            </a:endParaRPr>
          </a:p>
          <a:p>
            <a:pPr>
              <a:spcBef>
                <a:spcPts val="50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r>
              <a:rPr lang="lt-LT" sz="2400">
                <a:latin typeface="Arial"/>
                <a:cs typeface="Calibri"/>
              </a:rPr>
              <a:t>Baigiami inžinerinių tinklų iki sklypų ribos įrengimo darbai.</a:t>
            </a:r>
            <a:endParaRPr lang="lt-LT"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927775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13" name="Skaidrės numerio vietos rezervavimo ženklas 1">
            <a:extLst>
              <a:ext uri="{FF2B5EF4-FFF2-40B4-BE49-F238E27FC236}">
                <a16:creationId xmlns:a16="http://schemas.microsoft.com/office/drawing/2014/main" id="{8190789F-6FA8-4924-88DD-77452D4C7B5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6pPr>
            <a:lvl7pPr marL="29718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7pPr>
            <a:lvl8pPr marL="34290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8pPr>
            <a:lvl9pPr marL="38862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898989"/>
              </a:buClr>
              <a:buFont typeface="Calibri" panose="020F0502020204030204" pitchFamily="34" charset="0"/>
              <a:buNone/>
            </a:pPr>
            <a:fld id="{587ED6D5-6495-4136-93FD-1F35BECA489B}" type="slidenum">
              <a:rPr lang="en-GB" altLang="lt-LT" sz="1200" dirty="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>
                  <a:srgbClr val="898989"/>
                </a:buClr>
                <a:buFont typeface="Calibri" panose="020F0502020204030204" pitchFamily="34" charset="0"/>
                <a:buNone/>
              </a:pPr>
              <a:t>83</a:t>
            </a:fld>
            <a:endParaRPr lang="en-GB" altLang="lt-LT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41362DD6-6E10-45D7-BCE8-EEE89E0B3608}"/>
              </a:ext>
            </a:extLst>
          </p:cNvPr>
          <p:cNvSpPr/>
          <p:nvPr/>
        </p:nvSpPr>
        <p:spPr>
          <a:xfrm>
            <a:off x="322503" y="530989"/>
            <a:ext cx="7276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800"/>
              </a:spcBef>
              <a:buClr>
                <a:srgbClr val="FC6417"/>
              </a:buClr>
              <a:buSzPct val="130000"/>
              <a:defRPr/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lt-LT" sz="2800" b="1">
                <a:latin typeface="Arial" panose="020B0604020202020204" pitchFamily="34" charset="0"/>
                <a:cs typeface="Arial" panose="020B0604020202020204" pitchFamily="34" charset="0"/>
              </a:rPr>
              <a:t>5. Miesto ekonominės plėtros programa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Lentelė 3">
            <a:extLst>
              <a:ext uri="{FF2B5EF4-FFF2-40B4-BE49-F238E27FC236}">
                <a16:creationId xmlns:a16="http://schemas.microsoft.com/office/drawing/2014/main" id="{E24C1041-8AD1-4892-8CBF-117212324C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372105"/>
              </p:ext>
            </p:extLst>
          </p:nvPr>
        </p:nvGraphicFramePr>
        <p:xfrm>
          <a:off x="307340" y="1447069"/>
          <a:ext cx="11658600" cy="8430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5800">
                  <a:extLst>
                    <a:ext uri="{9D8B030D-6E8A-4147-A177-3AD203B41FA5}">
                      <a16:colId xmlns:a16="http://schemas.microsoft.com/office/drawing/2014/main" val="3720291300"/>
                    </a:ext>
                  </a:extLst>
                </a:gridCol>
                <a:gridCol w="6769100">
                  <a:extLst>
                    <a:ext uri="{9D8B030D-6E8A-4147-A177-3AD203B41FA5}">
                      <a16:colId xmlns:a16="http://schemas.microsoft.com/office/drawing/2014/main" val="147700742"/>
                    </a:ext>
                  </a:extLst>
                </a:gridCol>
                <a:gridCol w="2933700">
                  <a:extLst>
                    <a:ext uri="{9D8B030D-6E8A-4147-A177-3AD203B41FA5}">
                      <a16:colId xmlns:a16="http://schemas.microsoft.com/office/drawing/2014/main" val="1812959564"/>
                    </a:ext>
                  </a:extLst>
                </a:gridCol>
              </a:tblGrid>
              <a:tr h="472186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2400" kern="1200">
                          <a:effectLst/>
                          <a:latin typeface="Arial"/>
                        </a:rPr>
                        <a:t>05.01.05.03</a:t>
                      </a:r>
                      <a:endParaRPr lang="lt-LT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2400" kern="1200">
                          <a:effectLst/>
                          <a:latin typeface="Arial"/>
                        </a:rPr>
                        <a:t>Vystyti Šiaulių Oro uosto veiklą</a:t>
                      </a:r>
                      <a:endParaRPr lang="lt-LT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2400" kern="1200" dirty="0">
                          <a:effectLst/>
                          <a:latin typeface="Arial"/>
                        </a:rPr>
                        <a:t>399,6 tūkst. Eur</a:t>
                      </a:r>
                      <a:endParaRPr lang="lt-LT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5393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2400" kern="1200">
                          <a:effectLst/>
                          <a:latin typeface="Arial"/>
                        </a:rPr>
                        <a:t>05.01.05.04</a:t>
                      </a:r>
                      <a:endParaRPr lang="lt-LT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2400" kern="1200">
                          <a:effectLst/>
                          <a:latin typeface="Arial"/>
                        </a:rPr>
                        <a:t>Įrengti</a:t>
                      </a:r>
                      <a:r>
                        <a:rPr lang="lt-LT" sz="2400" kern="1200" baseline="0">
                          <a:effectLst/>
                          <a:latin typeface="Arial"/>
                        </a:rPr>
                        <a:t> ekonominės veiklos centro infrastruktūrą</a:t>
                      </a:r>
                      <a:endParaRPr lang="lt-LT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2400" kern="1200" dirty="0">
                          <a:effectLst/>
                          <a:latin typeface="Arial"/>
                        </a:rPr>
                        <a:t>100,0 tūkst. Eur</a:t>
                      </a:r>
                      <a:endParaRPr lang="lt-LT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8127904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E96B7051-A76E-4C7D-8F36-0969AFCD5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05" y="2687149"/>
            <a:ext cx="11079700" cy="246554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 marL="342900" indent="-342900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  <a:lvl2pPr marL="742950" indent="-28575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2pPr>
            <a:lvl3pPr marL="1143000" indent="-228600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3pPr>
            <a:lvl4pPr marL="16002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4pPr>
            <a:lvl5pPr marL="20574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>
              <a:spcBef>
                <a:spcPts val="50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Specialiųjų aviacijos saugumo užtikrinimo įsipareigojimų vykdymas;</a:t>
            </a:r>
          </a:p>
          <a:p>
            <a:pPr>
              <a:spcBef>
                <a:spcPts val="50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Technikos įsigijimas: orlaivių vilkikas, mobilusis elektros energijos šaltinis, nuledijimo automobilis;</a:t>
            </a:r>
          </a:p>
          <a:p>
            <a:pPr>
              <a:spcBef>
                <a:spcPts val="50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Elektros transformatorinės rekonstrukcija elektros galios padidinimui (Šiaulių oro uostui (150 kW) ir UAB </a:t>
            </a:r>
            <a:r>
              <a:rPr lang="lt-LT" sz="2400" dirty="0" err="1">
                <a:latin typeface="Arial" panose="020B0604020202020204" pitchFamily="34" charset="0"/>
                <a:cs typeface="Arial" panose="020B0604020202020204" pitchFamily="34" charset="0"/>
              </a:rPr>
              <a:t>Aviatic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 MRO (600 kW), pagal pasirašytą Investicijų sutartį 2018-05-07 Nr. SŽ-515). </a:t>
            </a:r>
          </a:p>
        </p:txBody>
      </p:sp>
    </p:spTree>
    <p:extLst>
      <p:ext uri="{BB962C8B-B14F-4D97-AF65-F5344CB8AC3E}">
        <p14:creationId xmlns:p14="http://schemas.microsoft.com/office/powerpoint/2010/main" val="271632797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13" name="Skaidrės numerio vietos rezervavimo ženklas 1">
            <a:extLst>
              <a:ext uri="{FF2B5EF4-FFF2-40B4-BE49-F238E27FC236}">
                <a16:creationId xmlns:a16="http://schemas.microsoft.com/office/drawing/2014/main" id="{8190789F-6FA8-4924-88DD-77452D4C7B5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6pPr>
            <a:lvl7pPr marL="29718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7pPr>
            <a:lvl8pPr marL="34290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8pPr>
            <a:lvl9pPr marL="38862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898989"/>
              </a:buClr>
              <a:buFont typeface="Calibri" panose="020F0502020204030204" pitchFamily="34" charset="0"/>
              <a:buNone/>
            </a:pPr>
            <a:fld id="{587ED6D5-6495-4136-93FD-1F35BECA489B}" type="slidenum">
              <a:rPr lang="en-GB" altLang="lt-LT" sz="1200" dirty="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>
                  <a:srgbClr val="898989"/>
                </a:buClr>
                <a:buFont typeface="Calibri" panose="020F0502020204030204" pitchFamily="34" charset="0"/>
                <a:buNone/>
              </a:pPr>
              <a:t>84</a:t>
            </a:fld>
            <a:endParaRPr lang="en-GB" altLang="lt-LT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41362DD6-6E10-45D7-BCE8-EEE89E0B3608}"/>
              </a:ext>
            </a:extLst>
          </p:cNvPr>
          <p:cNvSpPr/>
          <p:nvPr/>
        </p:nvSpPr>
        <p:spPr>
          <a:xfrm>
            <a:off x="322503" y="530989"/>
            <a:ext cx="7276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800"/>
              </a:spcBef>
              <a:buClr>
                <a:srgbClr val="FC6417"/>
              </a:buClr>
              <a:buSzPct val="130000"/>
              <a:defRPr/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lt-LT" sz="2800" b="1">
                <a:latin typeface="Arial" panose="020B0604020202020204" pitchFamily="34" charset="0"/>
                <a:cs typeface="Arial" panose="020B0604020202020204" pitchFamily="34" charset="0"/>
              </a:rPr>
              <a:t>5. Miesto ekonominės plėtros programa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Lentelė 5">
            <a:extLst>
              <a:ext uri="{FF2B5EF4-FFF2-40B4-BE49-F238E27FC236}">
                <a16:creationId xmlns:a16="http://schemas.microsoft.com/office/drawing/2014/main" id="{09FE07A4-BA5E-4663-84E8-E74135E6E8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048943"/>
              </p:ext>
            </p:extLst>
          </p:nvPr>
        </p:nvGraphicFramePr>
        <p:xfrm>
          <a:off x="297180" y="1621377"/>
          <a:ext cx="11557000" cy="17953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0514">
                  <a:extLst>
                    <a:ext uri="{9D8B030D-6E8A-4147-A177-3AD203B41FA5}">
                      <a16:colId xmlns:a16="http://schemas.microsoft.com/office/drawing/2014/main" val="3330628260"/>
                    </a:ext>
                  </a:extLst>
                </a:gridCol>
                <a:gridCol w="7269112">
                  <a:extLst>
                    <a:ext uri="{9D8B030D-6E8A-4147-A177-3AD203B41FA5}">
                      <a16:colId xmlns:a16="http://schemas.microsoft.com/office/drawing/2014/main" val="107568585"/>
                    </a:ext>
                  </a:extLst>
                </a:gridCol>
                <a:gridCol w="2207374">
                  <a:extLst>
                    <a:ext uri="{9D8B030D-6E8A-4147-A177-3AD203B41FA5}">
                      <a16:colId xmlns:a16="http://schemas.microsoft.com/office/drawing/2014/main" val="3319606006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2400" kern="1200">
                          <a:effectLst/>
                          <a:latin typeface="Arial"/>
                        </a:rPr>
                        <a:t>05.01.05.05</a:t>
                      </a:r>
                      <a:endParaRPr lang="lt-LT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2400" kern="1200">
                          <a:effectLst/>
                          <a:latin typeface="Arial"/>
                        </a:rPr>
                        <a:t>Viešinti investicinę aplinką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2400" kern="1200" dirty="0">
                          <a:effectLst/>
                          <a:latin typeface="Arial"/>
                        </a:rPr>
                        <a:t>32,4 tūkst. Eur</a:t>
                      </a:r>
                      <a:endParaRPr lang="lt-LT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69036626"/>
                  </a:ext>
                </a:extLst>
              </a:tr>
              <a:tr h="969899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2400" kern="1200">
                          <a:effectLst/>
                          <a:latin typeface="Arial"/>
                        </a:rPr>
                        <a:t>05.01.05.06</a:t>
                      </a:r>
                      <a:endParaRPr lang="lt-LT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2400" kern="1200">
                          <a:effectLst/>
                          <a:latin typeface="Arial"/>
                        </a:rPr>
                        <a:t>Pritraukti aukštos kvalifikacijos specialistus į Šiaulių miestą</a:t>
                      </a:r>
                      <a:endParaRPr lang="lt-LT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2400" kern="1200" dirty="0">
                          <a:effectLst/>
                          <a:latin typeface="Arial"/>
                        </a:rPr>
                        <a:t>36,0 tūkst. Eur</a:t>
                      </a:r>
                      <a:endParaRPr lang="lt-LT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85142738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D7068FE0-3A70-4A3D-928A-6E9A27007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625" y="3723469"/>
            <a:ext cx="11079700" cy="220823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 marL="342900" indent="-342900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  <a:lvl2pPr marL="742950" indent="-28575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2pPr>
            <a:lvl3pPr marL="1143000" indent="-228600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3pPr>
            <a:lvl4pPr marL="16002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4pPr>
            <a:lvl5pPr marL="20574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>
              <a:spcBef>
                <a:spcPts val="50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r>
              <a:rPr lang="lt-LT" sz="2400" dirty="0">
                <a:latin typeface="Arial"/>
                <a:cs typeface="Calibri"/>
              </a:rPr>
              <a:t>Šiaulių verslo ir pasiekimų paroda;</a:t>
            </a:r>
          </a:p>
          <a:p>
            <a:pPr>
              <a:spcBef>
                <a:spcPts val="50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r>
              <a:rPr lang="lt-LT" sz="2400" dirty="0">
                <a:latin typeface="Arial"/>
                <a:cs typeface="Calibri"/>
              </a:rPr>
              <a:t>Verslo skatinimo renginiai;</a:t>
            </a:r>
          </a:p>
          <a:p>
            <a:pPr>
              <a:spcBef>
                <a:spcPts val="50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r>
              <a:rPr lang="lt-LT" sz="2400" dirty="0" err="1">
                <a:latin typeface="Arial"/>
                <a:cs typeface="Arial"/>
              </a:rPr>
              <a:t>Ch</a:t>
            </a:r>
            <a:r>
              <a:rPr lang="lt-LT" sz="2400" dirty="0">
                <a:latin typeface="Arial"/>
                <a:cs typeface="Arial"/>
              </a:rPr>
              <a:t>. Frenkelio konferencijos organizavimas;</a:t>
            </a:r>
          </a:p>
          <a:p>
            <a:pPr>
              <a:spcBef>
                <a:spcPts val="50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r>
              <a:rPr lang="lt-LT" sz="2400" dirty="0">
                <a:latin typeface="Arial"/>
                <a:cs typeface="Arial"/>
              </a:rPr>
              <a:t>Edukacinių, rinkodaros priemonių kūrimas;</a:t>
            </a:r>
          </a:p>
          <a:p>
            <a:pPr>
              <a:spcBef>
                <a:spcPts val="500"/>
              </a:spcBef>
              <a:buClr>
                <a:srgbClr val="FC6417"/>
              </a:buClr>
              <a:buSzPct val="150000"/>
              <a:buBlip>
                <a:blip r:embed="rId4"/>
              </a:buBlip>
              <a:defRPr/>
            </a:pPr>
            <a:r>
              <a:rPr lang="lt-LT" sz="2400" dirty="0">
                <a:latin typeface="Arial"/>
                <a:cs typeface="Arial"/>
              </a:rPr>
              <a:t>Elektroninio leidinio sukūrimas.</a:t>
            </a:r>
          </a:p>
        </p:txBody>
      </p:sp>
    </p:spTree>
    <p:extLst>
      <p:ext uri="{BB962C8B-B14F-4D97-AF65-F5344CB8AC3E}">
        <p14:creationId xmlns:p14="http://schemas.microsoft.com/office/powerpoint/2010/main" val="280565310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inis pavadinimas 1">
            <a:extLst>
              <a:ext uri="{FF2B5EF4-FFF2-40B4-BE49-F238E27FC236}">
                <a16:creationId xmlns:a16="http://schemas.microsoft.com/office/drawing/2014/main" id="{A1B576F4-F641-45F7-9982-298A5F8B961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369559" y="4711959"/>
            <a:ext cx="3126933" cy="895738"/>
          </a:xfrm>
        </p:spPr>
        <p:txBody>
          <a:bodyPr>
            <a:normAutofit/>
          </a:bodyPr>
          <a:lstStyle/>
          <a:p>
            <a:pPr algn="l"/>
            <a:endParaRPr lang="lt-LT" alt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lt-LT" altLang="lt-LT" sz="32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lt-LT" sz="3200" b="1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altLang="lt-LT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r>
              <a:rPr lang="lt-LT" altLang="lt-LT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pPr algn="l"/>
            <a:endParaRPr lang="lt-LT" altLang="lt-L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lt-LT" alt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lt-LT" alt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altLang="lt-L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lt-LT" altLang="lt-LT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lt-LT" alt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lt-LT" alt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09496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13" name="Skaidrės numerio vietos rezervavimo ženklas 1">
            <a:extLst>
              <a:ext uri="{FF2B5EF4-FFF2-40B4-BE49-F238E27FC236}">
                <a16:creationId xmlns:a16="http://schemas.microsoft.com/office/drawing/2014/main" id="{8190789F-6FA8-4924-88DD-77452D4C7B5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6pPr>
            <a:lvl7pPr marL="29718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7pPr>
            <a:lvl8pPr marL="34290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8pPr>
            <a:lvl9pPr marL="38862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898989"/>
              </a:buClr>
              <a:buFont typeface="Calibri" panose="020F0502020204030204" pitchFamily="34" charset="0"/>
              <a:buNone/>
            </a:pPr>
            <a:fld id="{587ED6D5-6495-4136-93FD-1F35BECA489B}" type="slidenum">
              <a:rPr lang="en-GB" altLang="lt-LT" sz="1200" dirty="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>
                  <a:srgbClr val="898989"/>
                </a:buClr>
                <a:buFont typeface="Calibri" panose="020F0502020204030204" pitchFamily="34" charset="0"/>
                <a:buNone/>
              </a:pPr>
              <a:t>86</a:t>
            </a:fld>
            <a:endParaRPr lang="en-GB" altLang="lt-LT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41362DD6-6E10-45D7-BCE8-EEE89E0B3608}"/>
              </a:ext>
            </a:extLst>
          </p:cNvPr>
          <p:cNvSpPr/>
          <p:nvPr/>
        </p:nvSpPr>
        <p:spPr>
          <a:xfrm>
            <a:off x="155235" y="530989"/>
            <a:ext cx="7893037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1800"/>
              </a:spcBef>
              <a:buClr>
                <a:srgbClr val="FC6417"/>
              </a:buClr>
              <a:buSzPct val="130000"/>
              <a:defRPr/>
            </a:pPr>
            <a:r>
              <a:rPr lang="en-US" sz="2800" b="1">
                <a:latin typeface="Arial"/>
                <a:cs typeface="Arial"/>
              </a:rPr>
              <a:t>06</a:t>
            </a:r>
            <a:r>
              <a:rPr lang="lt-LT" sz="2800" b="1">
                <a:latin typeface="Arial"/>
                <a:cs typeface="Arial"/>
              </a:rPr>
              <a:t>. Turto valdymo ir privatizavimo programa</a:t>
            </a:r>
            <a:endParaRPr lang="en-US" sz="2800" b="1">
              <a:latin typeface="Arial"/>
              <a:cs typeface="Arial"/>
            </a:endParaRPr>
          </a:p>
        </p:txBody>
      </p:sp>
      <p:graphicFrame>
        <p:nvGraphicFramePr>
          <p:cNvPr id="6" name="Lentelė 5">
            <a:extLst>
              <a:ext uri="{FF2B5EF4-FFF2-40B4-BE49-F238E27FC236}">
                <a16:creationId xmlns:a16="http://schemas.microsoft.com/office/drawing/2014/main" id="{09FE07A4-BA5E-4663-84E8-E74135E6E8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819525"/>
              </p:ext>
            </p:extLst>
          </p:nvPr>
        </p:nvGraphicFramePr>
        <p:xfrm>
          <a:off x="297365" y="1449658"/>
          <a:ext cx="11556998" cy="50850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7731">
                  <a:extLst>
                    <a:ext uri="{9D8B030D-6E8A-4147-A177-3AD203B41FA5}">
                      <a16:colId xmlns:a16="http://schemas.microsoft.com/office/drawing/2014/main" val="3330628260"/>
                    </a:ext>
                  </a:extLst>
                </a:gridCol>
                <a:gridCol w="7401867">
                  <a:extLst>
                    <a:ext uri="{9D8B030D-6E8A-4147-A177-3AD203B41FA5}">
                      <a16:colId xmlns:a16="http://schemas.microsoft.com/office/drawing/2014/main" val="107568585"/>
                    </a:ext>
                  </a:extLst>
                </a:gridCol>
                <a:gridCol w="2417400">
                  <a:extLst>
                    <a:ext uri="{9D8B030D-6E8A-4147-A177-3AD203B41FA5}">
                      <a16:colId xmlns:a16="http://schemas.microsoft.com/office/drawing/2014/main" val="3319606006"/>
                    </a:ext>
                  </a:extLst>
                </a:gridCol>
              </a:tblGrid>
              <a:tr h="735307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2400" b="1" kern="1200">
                          <a:effectLst/>
                          <a:latin typeface="Arial"/>
                        </a:rPr>
                        <a:t>06.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2400" b="1" i="0" u="none" strike="noStrike" kern="1200" noProof="0">
                          <a:effectLst/>
                          <a:latin typeface="Arial"/>
                        </a:rPr>
                        <a:t>Turto valdymo ir privatizavimo programa</a:t>
                      </a:r>
                      <a:endParaRPr lang="lt-LT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2400" b="1" kern="1200" dirty="0">
                          <a:effectLst/>
                          <a:latin typeface="Arial"/>
                        </a:rPr>
                        <a:t>2 009,8 tūkst. Eur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69036626"/>
                  </a:ext>
                </a:extLst>
              </a:tr>
              <a:tr h="1102957">
                <a:tc>
                  <a:txBody>
                    <a:bodyPr/>
                    <a:lstStyle/>
                    <a:p>
                      <a:pPr marL="0" lv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2400" kern="1200">
                          <a:effectLst/>
                          <a:latin typeface="Arial"/>
                        </a:rPr>
                        <a:t>06.01.01.01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2400" kern="1200" dirty="0">
                          <a:effectLst/>
                          <a:latin typeface="Arial"/>
                        </a:rPr>
                        <a:t>Apmokėti pastatų, patalpų ir inžinerinių statinių vertinimo, kadastrinių matavimų atlikimo, teisinės registracijos išlaidas.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2400" kern="1200" dirty="0">
                          <a:effectLst/>
                          <a:latin typeface="Arial"/>
                        </a:rPr>
                        <a:t>63,4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85142738"/>
                  </a:ext>
                </a:extLst>
              </a:tr>
              <a:tr h="560234">
                <a:tc>
                  <a:txBody>
                    <a:bodyPr/>
                    <a:lstStyle/>
                    <a:p>
                      <a:pPr marL="0" lv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2400" kern="1200">
                          <a:effectLst/>
                          <a:latin typeface="Arial"/>
                        </a:rPr>
                        <a:t>06.01.01.03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lv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2400" kern="1200">
                          <a:effectLst/>
                          <a:latin typeface="Arial"/>
                        </a:rPr>
                        <a:t>Padengti Privatizavimo programos vykdymo išlaidas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lv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2400" kern="1200" dirty="0">
                          <a:effectLst/>
                          <a:latin typeface="Arial"/>
                        </a:rPr>
                        <a:t>20,0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92025025"/>
                  </a:ext>
                </a:extLst>
              </a:tr>
              <a:tr h="1102957">
                <a:tc>
                  <a:txBody>
                    <a:bodyPr/>
                    <a:lstStyle/>
                    <a:p>
                      <a:pPr marL="0" lv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2400" kern="1200">
                          <a:effectLst/>
                          <a:latin typeface="Arial"/>
                        </a:rPr>
                        <a:t>06.01.01.06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lv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2400" kern="1200">
                          <a:effectLst/>
                          <a:latin typeface="Arial"/>
                        </a:rPr>
                        <a:t>Apmokėti turto, kuris neturi savininko (ar savininkas nežinomas) laikinosios priežiūros ir laikinųjų apsaugos priemonių įrengimo arba griovimo išlaidas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lv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2400" kern="1200" dirty="0">
                          <a:effectLst/>
                          <a:latin typeface="Arial"/>
                        </a:rPr>
                        <a:t>26,9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49898944"/>
                  </a:ext>
                </a:extLst>
              </a:tr>
              <a:tr h="1479367">
                <a:tc>
                  <a:txBody>
                    <a:bodyPr/>
                    <a:lstStyle/>
                    <a:p>
                      <a:pPr marL="0" lv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2400" kern="1200">
                          <a:effectLst/>
                          <a:latin typeface="Arial"/>
                        </a:rPr>
                        <a:t>06.01.02.03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lv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2400" kern="1200" dirty="0">
                          <a:effectLst/>
                          <a:latin typeface="Arial"/>
                        </a:rPr>
                        <a:t>Apmokėti Savivaldybei nuosavybės teise priklausančių pastatų, patalpų ir inžinerinių statinių draudimo, apsaugos, remonto, komunalines ir kitas išlaidas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lv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2400" kern="1200" dirty="0">
                          <a:effectLst/>
                          <a:latin typeface="Arial"/>
                        </a:rPr>
                        <a:t>220,4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28629515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D7068FE0-3A70-4A3D-928A-6E9A27007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625" y="3723469"/>
            <a:ext cx="11079700" cy="4449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 marL="342900" indent="-342900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  <a:lvl2pPr marL="742950" indent="-28575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2pPr>
            <a:lvl3pPr marL="1143000" indent="-228600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3pPr>
            <a:lvl4pPr marL="16002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4pPr>
            <a:lvl5pPr marL="20574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>
              <a:spcBef>
                <a:spcPts val="500"/>
              </a:spcBef>
              <a:buClr>
                <a:srgbClr val="FC6417"/>
              </a:buClr>
              <a:buSzPct val="150000"/>
              <a:defRPr/>
            </a:pPr>
            <a:endParaRPr lang="lt-LT" sz="2400">
              <a:latin typeface="Arial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599246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13" name="Skaidrės numerio vietos rezervavimo ženklas 1">
            <a:extLst>
              <a:ext uri="{FF2B5EF4-FFF2-40B4-BE49-F238E27FC236}">
                <a16:creationId xmlns:a16="http://schemas.microsoft.com/office/drawing/2014/main" id="{8190789F-6FA8-4924-88DD-77452D4C7B5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6pPr>
            <a:lvl7pPr marL="29718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7pPr>
            <a:lvl8pPr marL="34290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8pPr>
            <a:lvl9pPr marL="38862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898989"/>
              </a:buClr>
              <a:buFont typeface="Calibri" panose="020F0502020204030204" pitchFamily="34" charset="0"/>
              <a:buNone/>
            </a:pPr>
            <a:fld id="{587ED6D5-6495-4136-93FD-1F35BECA489B}" type="slidenum">
              <a:rPr lang="en-GB" altLang="lt-LT" sz="1200" dirty="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>
                  <a:srgbClr val="898989"/>
                </a:buClr>
                <a:buFont typeface="Calibri" panose="020F0502020204030204" pitchFamily="34" charset="0"/>
                <a:buNone/>
              </a:pPr>
              <a:t>87</a:t>
            </a:fld>
            <a:endParaRPr lang="en-GB" altLang="lt-LT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41362DD6-6E10-45D7-BCE8-EEE89E0B3608}"/>
              </a:ext>
            </a:extLst>
          </p:cNvPr>
          <p:cNvSpPr/>
          <p:nvPr/>
        </p:nvSpPr>
        <p:spPr>
          <a:xfrm>
            <a:off x="201699" y="438063"/>
            <a:ext cx="7846573" cy="118494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sz="2800" b="1">
                <a:latin typeface="Arial"/>
                <a:cs typeface="Arial"/>
              </a:rPr>
              <a:t>06</a:t>
            </a:r>
            <a:r>
              <a:rPr lang="lt-LT" sz="2800" b="1">
                <a:latin typeface="Arial"/>
                <a:cs typeface="Arial"/>
              </a:rPr>
              <a:t>. Turto valdymo ir privatizavimo programa</a:t>
            </a:r>
            <a:endParaRPr lang="lt-LT" sz="2800">
              <a:ea typeface="+mn-lt"/>
              <a:cs typeface="+mn-lt"/>
            </a:endParaRPr>
          </a:p>
          <a:p>
            <a:pPr>
              <a:spcBef>
                <a:spcPts val="1800"/>
              </a:spcBef>
              <a:defRPr/>
            </a:pPr>
            <a:endParaRPr lang="lt-LT" sz="2800" b="1">
              <a:latin typeface="Arial"/>
              <a:cs typeface="Arial"/>
            </a:endParaRPr>
          </a:p>
        </p:txBody>
      </p:sp>
      <p:graphicFrame>
        <p:nvGraphicFramePr>
          <p:cNvPr id="6" name="Lentelė 5">
            <a:extLst>
              <a:ext uri="{FF2B5EF4-FFF2-40B4-BE49-F238E27FC236}">
                <a16:creationId xmlns:a16="http://schemas.microsoft.com/office/drawing/2014/main" id="{09FE07A4-BA5E-4663-84E8-E74135E6E8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526810"/>
              </p:ext>
            </p:extLst>
          </p:nvPr>
        </p:nvGraphicFramePr>
        <p:xfrm>
          <a:off x="297180" y="1621377"/>
          <a:ext cx="11556999" cy="17953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0514">
                  <a:extLst>
                    <a:ext uri="{9D8B030D-6E8A-4147-A177-3AD203B41FA5}">
                      <a16:colId xmlns:a16="http://schemas.microsoft.com/office/drawing/2014/main" val="3330628260"/>
                    </a:ext>
                  </a:extLst>
                </a:gridCol>
                <a:gridCol w="7269111">
                  <a:extLst>
                    <a:ext uri="{9D8B030D-6E8A-4147-A177-3AD203B41FA5}">
                      <a16:colId xmlns:a16="http://schemas.microsoft.com/office/drawing/2014/main" val="107568585"/>
                    </a:ext>
                  </a:extLst>
                </a:gridCol>
                <a:gridCol w="2207374">
                  <a:extLst>
                    <a:ext uri="{9D8B030D-6E8A-4147-A177-3AD203B41FA5}">
                      <a16:colId xmlns:a16="http://schemas.microsoft.com/office/drawing/2014/main" val="3319606006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2400" kern="1200">
                          <a:effectLst/>
                          <a:latin typeface="Arial"/>
                        </a:rPr>
                        <a:t>06.01.02.15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2400" kern="1200" dirty="0">
                          <a:effectLst/>
                          <a:latin typeface="Arial"/>
                        </a:rPr>
                        <a:t>Organizuoti finansinių įsipareigojimų </a:t>
                      </a:r>
                      <a:r>
                        <a:rPr lang="lt-LT" sz="2400" kern="1200" dirty="0" err="1">
                          <a:effectLst/>
                          <a:latin typeface="Arial"/>
                        </a:rPr>
                        <a:t>Aukštabalio</a:t>
                      </a:r>
                      <a:r>
                        <a:rPr lang="lt-LT" sz="2400" kern="1200" dirty="0">
                          <a:effectLst/>
                          <a:latin typeface="Arial"/>
                        </a:rPr>
                        <a:t> </a:t>
                      </a:r>
                      <a:r>
                        <a:rPr lang="lt-LT" sz="2400" kern="1200" dirty="0" err="1">
                          <a:effectLst/>
                          <a:latin typeface="Arial"/>
                        </a:rPr>
                        <a:t>multifunkcinio</a:t>
                      </a:r>
                      <a:r>
                        <a:rPr lang="lt-LT" sz="2400" kern="1200" dirty="0">
                          <a:effectLst/>
                          <a:latin typeface="Arial"/>
                        </a:rPr>
                        <a:t> komplekso operatoriui vykdymą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2400" kern="1200" dirty="0">
                          <a:effectLst/>
                          <a:latin typeface="Arial"/>
                        </a:rPr>
                        <a:t>170,0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69036626"/>
                  </a:ext>
                </a:extLst>
              </a:tr>
              <a:tr h="969899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2400" kern="1200">
                          <a:effectLst/>
                          <a:latin typeface="Arial"/>
                        </a:rPr>
                        <a:t>06.01.02.17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2400" kern="1200" dirty="0">
                          <a:effectLst/>
                          <a:latin typeface="Arial"/>
                        </a:rPr>
                        <a:t>Kompensuoti daugiabučių namų savininkų bendrijų steigimo išlaidas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2400" kern="1200" dirty="0">
                          <a:effectLst/>
                          <a:latin typeface="Arial"/>
                        </a:rPr>
                        <a:t>2,0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85142738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D7068FE0-3A70-4A3D-928A-6E9A27007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625" y="3723469"/>
            <a:ext cx="11079700" cy="4449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 marL="342900" indent="-342900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  <a:lvl2pPr marL="742950" indent="-28575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2pPr>
            <a:lvl3pPr marL="1143000" indent="-228600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3pPr>
            <a:lvl4pPr marL="16002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4pPr>
            <a:lvl5pPr marL="20574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>
              <a:spcBef>
                <a:spcPts val="500"/>
              </a:spcBef>
              <a:buClr>
                <a:srgbClr val="FC6417"/>
              </a:buClr>
              <a:buSzPct val="150000"/>
              <a:defRPr/>
            </a:pPr>
            <a:endParaRPr lang="lt-LT" sz="2400">
              <a:latin typeface="Arial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753489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13" name="Skaidrės numerio vietos rezervavimo ženklas 1">
            <a:extLst>
              <a:ext uri="{FF2B5EF4-FFF2-40B4-BE49-F238E27FC236}">
                <a16:creationId xmlns:a16="http://schemas.microsoft.com/office/drawing/2014/main" id="{8190789F-6FA8-4924-88DD-77452D4C7B5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6pPr>
            <a:lvl7pPr marL="29718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7pPr>
            <a:lvl8pPr marL="34290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8pPr>
            <a:lvl9pPr marL="38862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898989"/>
              </a:buClr>
              <a:buFont typeface="Calibri" panose="020F0502020204030204" pitchFamily="34" charset="0"/>
              <a:buNone/>
            </a:pPr>
            <a:fld id="{587ED6D5-6495-4136-93FD-1F35BECA489B}" type="slidenum">
              <a:rPr lang="en-GB" altLang="lt-LT" sz="1200" dirty="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>
                  <a:srgbClr val="898989"/>
                </a:buClr>
                <a:buFont typeface="Calibri" panose="020F0502020204030204" pitchFamily="34" charset="0"/>
                <a:buNone/>
              </a:pPr>
              <a:t>88</a:t>
            </a:fld>
            <a:endParaRPr lang="en-GB" altLang="lt-LT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41362DD6-6E10-45D7-BCE8-EEE89E0B3608}"/>
              </a:ext>
            </a:extLst>
          </p:cNvPr>
          <p:cNvSpPr/>
          <p:nvPr/>
        </p:nvSpPr>
        <p:spPr>
          <a:xfrm>
            <a:off x="201699" y="438063"/>
            <a:ext cx="7846573" cy="118494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sz="2800" b="1">
                <a:latin typeface="Arial"/>
                <a:cs typeface="Arial"/>
              </a:rPr>
              <a:t>06</a:t>
            </a:r>
            <a:r>
              <a:rPr lang="lt-LT" sz="2800" b="1">
                <a:latin typeface="Arial"/>
                <a:cs typeface="Arial"/>
              </a:rPr>
              <a:t>. Turto valdymo ir privatizavimo programa</a:t>
            </a:r>
            <a:endParaRPr lang="lt-LT" sz="2800">
              <a:ea typeface="+mn-lt"/>
              <a:cs typeface="+mn-lt"/>
            </a:endParaRPr>
          </a:p>
          <a:p>
            <a:pPr>
              <a:spcBef>
                <a:spcPts val="1800"/>
              </a:spcBef>
              <a:defRPr/>
            </a:pPr>
            <a:endParaRPr lang="lt-LT" sz="2800" b="1">
              <a:latin typeface="Arial"/>
              <a:cs typeface="Arial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7068FE0-3A70-4A3D-928A-6E9A27007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625" y="3723469"/>
            <a:ext cx="11079700" cy="4449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 marL="342900" indent="-342900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  <a:lvl2pPr marL="742950" indent="-28575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2pPr>
            <a:lvl3pPr marL="1143000" indent="-228600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3pPr>
            <a:lvl4pPr marL="16002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4pPr>
            <a:lvl5pPr marL="20574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>
              <a:spcBef>
                <a:spcPts val="500"/>
              </a:spcBef>
              <a:buClr>
                <a:srgbClr val="FC6417"/>
              </a:buClr>
              <a:buSzPct val="150000"/>
              <a:defRPr/>
            </a:pPr>
            <a:endParaRPr lang="lt-LT" sz="2400">
              <a:latin typeface="Arial"/>
              <a:cs typeface="Calibri"/>
            </a:endParaRPr>
          </a:p>
        </p:txBody>
      </p:sp>
      <p:pic>
        <p:nvPicPr>
          <p:cNvPr id="2" name="Paveikslėlis 3">
            <a:extLst>
              <a:ext uri="{FF2B5EF4-FFF2-40B4-BE49-F238E27FC236}">
                <a16:creationId xmlns:a16="http://schemas.microsoft.com/office/drawing/2014/main" id="{BDF29228-D954-480D-8541-104285E05F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4219" y="1425039"/>
            <a:ext cx="8310994" cy="482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8318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13" name="Skaidrės numerio vietos rezervavimo ženklas 1">
            <a:extLst>
              <a:ext uri="{FF2B5EF4-FFF2-40B4-BE49-F238E27FC236}">
                <a16:creationId xmlns:a16="http://schemas.microsoft.com/office/drawing/2014/main" id="{8190789F-6FA8-4924-88DD-77452D4C7B5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6pPr>
            <a:lvl7pPr marL="29718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7pPr>
            <a:lvl8pPr marL="34290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8pPr>
            <a:lvl9pPr marL="38862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898989"/>
              </a:buClr>
              <a:buFont typeface="Calibri" panose="020F0502020204030204" pitchFamily="34" charset="0"/>
              <a:buNone/>
            </a:pPr>
            <a:fld id="{587ED6D5-6495-4136-93FD-1F35BECA489B}" type="slidenum">
              <a:rPr lang="en-GB" altLang="lt-LT" sz="1200" dirty="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>
                  <a:srgbClr val="898989"/>
                </a:buClr>
                <a:buFont typeface="Calibri" panose="020F0502020204030204" pitchFamily="34" charset="0"/>
                <a:buNone/>
              </a:pPr>
              <a:t>89</a:t>
            </a:fld>
            <a:endParaRPr lang="en-GB" altLang="lt-LT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41362DD6-6E10-45D7-BCE8-EEE89E0B3608}"/>
              </a:ext>
            </a:extLst>
          </p:cNvPr>
          <p:cNvSpPr/>
          <p:nvPr/>
        </p:nvSpPr>
        <p:spPr>
          <a:xfrm>
            <a:off x="155235" y="530989"/>
            <a:ext cx="7893037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1800"/>
              </a:spcBef>
              <a:buClr>
                <a:srgbClr val="FC6417"/>
              </a:buClr>
              <a:buSzPct val="130000"/>
              <a:defRPr/>
            </a:pPr>
            <a:r>
              <a:rPr lang="en-US" sz="2800" b="1">
                <a:latin typeface="Arial"/>
                <a:cs typeface="Arial"/>
              </a:rPr>
              <a:t>06</a:t>
            </a:r>
            <a:r>
              <a:rPr lang="lt-LT" sz="2800" b="1">
                <a:latin typeface="Arial"/>
                <a:cs typeface="Arial"/>
              </a:rPr>
              <a:t>. Turto valdymo ir privatizavimo programa</a:t>
            </a:r>
            <a:endParaRPr lang="en-US" sz="2800" b="1">
              <a:latin typeface="Arial"/>
              <a:cs typeface="Arial"/>
            </a:endParaRPr>
          </a:p>
        </p:txBody>
      </p:sp>
      <p:graphicFrame>
        <p:nvGraphicFramePr>
          <p:cNvPr id="6" name="Lentelė 5">
            <a:extLst>
              <a:ext uri="{FF2B5EF4-FFF2-40B4-BE49-F238E27FC236}">
                <a16:creationId xmlns:a16="http://schemas.microsoft.com/office/drawing/2014/main" id="{09FE07A4-BA5E-4663-84E8-E74135E6E8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111501"/>
              </p:ext>
            </p:extLst>
          </p:nvPr>
        </p:nvGraphicFramePr>
        <p:xfrm>
          <a:off x="297180" y="1621377"/>
          <a:ext cx="11556998" cy="50604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3772">
                  <a:extLst>
                    <a:ext uri="{9D8B030D-6E8A-4147-A177-3AD203B41FA5}">
                      <a16:colId xmlns:a16="http://schemas.microsoft.com/office/drawing/2014/main" val="3330628260"/>
                    </a:ext>
                  </a:extLst>
                </a:gridCol>
                <a:gridCol w="7565852">
                  <a:extLst>
                    <a:ext uri="{9D8B030D-6E8A-4147-A177-3AD203B41FA5}">
                      <a16:colId xmlns:a16="http://schemas.microsoft.com/office/drawing/2014/main" val="107568585"/>
                    </a:ext>
                  </a:extLst>
                </a:gridCol>
                <a:gridCol w="2207374">
                  <a:extLst>
                    <a:ext uri="{9D8B030D-6E8A-4147-A177-3AD203B41FA5}">
                      <a16:colId xmlns:a16="http://schemas.microsoft.com/office/drawing/2014/main" val="3319606006"/>
                    </a:ext>
                  </a:extLst>
                </a:gridCol>
              </a:tblGrid>
              <a:tr h="791097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2400" kern="1200">
                          <a:effectLst/>
                          <a:latin typeface="Arial"/>
                        </a:rPr>
                        <a:t>06.01.02.12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2400" kern="1200">
                          <a:effectLst/>
                          <a:latin typeface="Arial"/>
                        </a:rPr>
                        <a:t>Apmokėti Savivaldybei nuosavybės teise priklausančio nekilnojamojo turto renovacijos išlaidas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2400" kern="1200" dirty="0">
                          <a:effectLst/>
                          <a:latin typeface="Arial"/>
                        </a:rPr>
                        <a:t>9,5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69036626"/>
                  </a:ext>
                </a:extLst>
              </a:tr>
              <a:tr h="932662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2400" kern="1200">
                          <a:effectLst/>
                          <a:latin typeface="Arial"/>
                        </a:rPr>
                        <a:t>06.01.02.14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2400" b="0" i="0" u="none" strike="noStrike" kern="1200" noProof="0" dirty="0">
                          <a:effectLst/>
                          <a:latin typeface="Arial"/>
                        </a:rPr>
                        <a:t>Užtikrinti skolų išieškojimą ir skolininkų iškeldinimą iš Savivaldybei nuosavybės teise priklausančių būstų</a:t>
                      </a:r>
                      <a:endParaRPr lang="lt-LT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2400" kern="1200" dirty="0">
                          <a:effectLst/>
                          <a:latin typeface="Arial"/>
                        </a:rPr>
                        <a:t>2,0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85142738"/>
                  </a:ext>
                </a:extLst>
              </a:tr>
              <a:tr h="1398997">
                <a:tc>
                  <a:txBody>
                    <a:bodyPr/>
                    <a:lstStyle/>
                    <a:p>
                      <a:pPr marL="0" lv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2400" kern="1200">
                          <a:effectLst/>
                          <a:latin typeface="Arial"/>
                        </a:rPr>
                        <a:t>06.01.02.16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2400" b="0" i="0" u="none" strike="noStrike" kern="1200" noProof="0">
                          <a:effectLst/>
                          <a:latin typeface="Arial"/>
                        </a:rPr>
                        <a:t>Apmokėti savivaldybei nuosavybės teise priklausančių būstų eksploatavimo, administravimo, kaupimo, nuomos mokesčio surinkimo, komunalinių mokesčių, remonto išlaidas </a:t>
                      </a:r>
                      <a:endParaRPr lang="lt-LT"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lv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2400" kern="1200" dirty="0">
                          <a:effectLst/>
                          <a:latin typeface="Arial"/>
                        </a:rPr>
                        <a:t>270,0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6697619"/>
                  </a:ext>
                </a:extLst>
              </a:tr>
              <a:tr h="1873654">
                <a:tc>
                  <a:txBody>
                    <a:bodyPr/>
                    <a:lstStyle/>
                    <a:p>
                      <a:pPr marL="0" lv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2400" kern="1200">
                          <a:effectLst/>
                          <a:latin typeface="Arial"/>
                        </a:rPr>
                        <a:t>06.01.03.05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lv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2400" kern="1200">
                          <a:effectLst/>
                          <a:latin typeface="Arial"/>
                        </a:rPr>
                        <a:t>Didinti savivaldybės būsto fondą</a:t>
                      </a:r>
                    </a:p>
                    <a:p>
                      <a:pPr marL="0" lv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2400" kern="1200">
                          <a:effectLst/>
                          <a:latin typeface="Arial"/>
                        </a:rPr>
                        <a:t>*</a:t>
                      </a:r>
                      <a:r>
                        <a:rPr lang="lt-LT" sz="2400" b="0" i="0" u="none" strike="noStrike" kern="1200" noProof="0">
                          <a:effectLst/>
                          <a:latin typeface="Arial"/>
                        </a:rPr>
                        <a:t> Lėšos, gautos pardavus savivaldybės būstus, pervedamos į savivaldybės biudžetą ir naudojamos socialinio būsto fondo plėtrai.</a:t>
                      </a:r>
                      <a:endParaRPr lang="lt-LT" sz="2400" kern="1200"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lv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2400" kern="1200" dirty="0">
                          <a:effectLst/>
                          <a:latin typeface="Arial"/>
                        </a:rPr>
                        <a:t>155,2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38371242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D7068FE0-3A70-4A3D-928A-6E9A27007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625" y="3723469"/>
            <a:ext cx="11079700" cy="4449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 marL="342900" indent="-342900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  <a:lvl2pPr marL="742950" indent="-28575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2pPr>
            <a:lvl3pPr marL="1143000" indent="-228600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3pPr>
            <a:lvl4pPr marL="16002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4pPr>
            <a:lvl5pPr marL="20574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>
              <a:spcBef>
                <a:spcPts val="500"/>
              </a:spcBef>
              <a:buClr>
                <a:srgbClr val="FC6417"/>
              </a:buClr>
              <a:buSzPct val="150000"/>
              <a:defRPr/>
            </a:pPr>
            <a:endParaRPr lang="lt-LT" sz="2400">
              <a:latin typeface="Arial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1393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BBF9C500-6B55-4C70-9966-0945467FE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484" y="1234909"/>
            <a:ext cx="10877032" cy="9712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  <a:lvl2pPr marL="742950" indent="-28575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2pPr>
            <a:lvl3pPr marL="1143000" indent="-228600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3pPr>
            <a:lvl4pPr marL="16002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4pPr>
            <a:lvl5pPr marL="20574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 marL="0" indent="0" algn="ctr">
              <a:spcBef>
                <a:spcPts val="1800"/>
              </a:spcBef>
              <a:buClr>
                <a:srgbClr val="FC6417"/>
              </a:buClr>
              <a:buSzPct val="130000"/>
              <a:buNone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2022 m. 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Savivaldybės biudžeto pajamų prognozė –  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188 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830,3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tūkst. </a:t>
            </a:r>
            <a:r>
              <a:rPr lang="lt-LT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 ir jų struktūra</a:t>
            </a:r>
            <a:endParaRPr lang="en-GB" sz="2400" dirty="0">
              <a:latin typeface="+mn-lt"/>
              <a:cs typeface="Tahoma"/>
            </a:endParaRPr>
          </a:p>
        </p:txBody>
      </p:sp>
      <p:sp>
        <p:nvSpPr>
          <p:cNvPr id="13" name="Skaidrės numerio vietos rezervavimo ženklas 1">
            <a:extLst>
              <a:ext uri="{FF2B5EF4-FFF2-40B4-BE49-F238E27FC236}">
                <a16:creationId xmlns:a16="http://schemas.microsoft.com/office/drawing/2014/main" id="{8190789F-6FA8-4924-88DD-77452D4C7B5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6pPr>
            <a:lvl7pPr marL="29718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7pPr>
            <a:lvl8pPr marL="34290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8pPr>
            <a:lvl9pPr marL="38862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898989"/>
              </a:buClr>
              <a:buFont typeface="Calibri" panose="020F0502020204030204" pitchFamily="34" charset="0"/>
              <a:buNone/>
            </a:pPr>
            <a:fld id="{587ED6D5-6495-4136-93FD-1F35BECA489B}" type="slidenum">
              <a:rPr lang="en-GB" altLang="lt-LT" sz="120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>
                  <a:srgbClr val="898989"/>
                </a:buClr>
                <a:buFont typeface="Calibri" panose="020F0502020204030204" pitchFamily="34" charset="0"/>
                <a:buNone/>
              </a:pPr>
              <a:t>9</a:t>
            </a:fld>
            <a:endParaRPr lang="en-GB" altLang="lt-LT" sz="12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692C741E-77F3-47EB-B377-E74A687709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4201539"/>
              </p:ext>
            </p:extLst>
          </p:nvPr>
        </p:nvGraphicFramePr>
        <p:xfrm>
          <a:off x="1367161" y="2389222"/>
          <a:ext cx="9667783" cy="3784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283170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13" name="Skaidrės numerio vietos rezervavimo ženklas 1">
            <a:extLst>
              <a:ext uri="{FF2B5EF4-FFF2-40B4-BE49-F238E27FC236}">
                <a16:creationId xmlns:a16="http://schemas.microsoft.com/office/drawing/2014/main" id="{8190789F-6FA8-4924-88DD-77452D4C7B5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6pPr>
            <a:lvl7pPr marL="29718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7pPr>
            <a:lvl8pPr marL="34290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8pPr>
            <a:lvl9pPr marL="38862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898989"/>
              </a:buClr>
              <a:buFont typeface="Calibri" panose="020F0502020204030204" pitchFamily="34" charset="0"/>
              <a:buNone/>
            </a:pPr>
            <a:fld id="{587ED6D5-6495-4136-93FD-1F35BECA489B}" type="slidenum">
              <a:rPr lang="en-GB" altLang="lt-LT" sz="1200" dirty="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>
                  <a:srgbClr val="898989"/>
                </a:buClr>
                <a:buFont typeface="Calibri" panose="020F0502020204030204" pitchFamily="34" charset="0"/>
                <a:buNone/>
              </a:pPr>
              <a:t>90</a:t>
            </a:fld>
            <a:endParaRPr lang="en-GB" altLang="lt-LT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41362DD6-6E10-45D7-BCE8-EEE89E0B3608}"/>
              </a:ext>
            </a:extLst>
          </p:cNvPr>
          <p:cNvSpPr/>
          <p:nvPr/>
        </p:nvSpPr>
        <p:spPr>
          <a:xfrm>
            <a:off x="155235" y="530989"/>
            <a:ext cx="7893037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1800"/>
              </a:spcBef>
              <a:buClr>
                <a:srgbClr val="FC6417"/>
              </a:buClr>
              <a:buSzPct val="130000"/>
              <a:defRPr/>
            </a:pPr>
            <a:r>
              <a:rPr lang="en-US" sz="2800" b="1">
                <a:latin typeface="Arial"/>
                <a:cs typeface="Arial"/>
              </a:rPr>
              <a:t>06</a:t>
            </a:r>
            <a:r>
              <a:rPr lang="lt-LT" sz="2800" b="1">
                <a:latin typeface="Arial"/>
                <a:cs typeface="Arial"/>
              </a:rPr>
              <a:t>. Turto valdymo ir privatizavimo programa</a:t>
            </a:r>
            <a:endParaRPr lang="en-US" sz="2800" b="1">
              <a:latin typeface="Arial"/>
              <a:cs typeface="Arial"/>
            </a:endParaRPr>
          </a:p>
        </p:txBody>
      </p:sp>
      <p:graphicFrame>
        <p:nvGraphicFramePr>
          <p:cNvPr id="6" name="Lentelė 5">
            <a:extLst>
              <a:ext uri="{FF2B5EF4-FFF2-40B4-BE49-F238E27FC236}">
                <a16:creationId xmlns:a16="http://schemas.microsoft.com/office/drawing/2014/main" id="{09FE07A4-BA5E-4663-84E8-E74135E6E8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676685"/>
              </p:ext>
            </p:extLst>
          </p:nvPr>
        </p:nvGraphicFramePr>
        <p:xfrm>
          <a:off x="297180" y="1621377"/>
          <a:ext cx="11556998" cy="825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3772">
                  <a:extLst>
                    <a:ext uri="{9D8B030D-6E8A-4147-A177-3AD203B41FA5}">
                      <a16:colId xmlns:a16="http://schemas.microsoft.com/office/drawing/2014/main" val="3330628260"/>
                    </a:ext>
                  </a:extLst>
                </a:gridCol>
                <a:gridCol w="7565852">
                  <a:extLst>
                    <a:ext uri="{9D8B030D-6E8A-4147-A177-3AD203B41FA5}">
                      <a16:colId xmlns:a16="http://schemas.microsoft.com/office/drawing/2014/main" val="107568585"/>
                    </a:ext>
                  </a:extLst>
                </a:gridCol>
                <a:gridCol w="2207374">
                  <a:extLst>
                    <a:ext uri="{9D8B030D-6E8A-4147-A177-3AD203B41FA5}">
                      <a16:colId xmlns:a16="http://schemas.microsoft.com/office/drawing/2014/main" val="3319606006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2400" kern="1200">
                          <a:effectLst/>
                          <a:latin typeface="Arial"/>
                        </a:rPr>
                        <a:t>06.01.03.06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2400" kern="1200">
                          <a:effectLst/>
                          <a:latin typeface="Arial"/>
                        </a:rPr>
                        <a:t>Įgyvendinti projektą "Socialinio būsto fondo plėtra Šiaulių miesto savivaldybėje"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2400" kern="1200" dirty="0">
                          <a:effectLst/>
                          <a:latin typeface="Arial"/>
                        </a:rPr>
                        <a:t>1 005,5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69036626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D7068FE0-3A70-4A3D-928A-6E9A27007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625" y="3723469"/>
            <a:ext cx="11079700" cy="4449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 marL="342900" indent="-342900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  <a:lvl2pPr marL="742950" indent="-28575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2pPr>
            <a:lvl3pPr marL="1143000" indent="-228600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3pPr>
            <a:lvl4pPr marL="16002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4pPr>
            <a:lvl5pPr marL="20574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>
              <a:spcBef>
                <a:spcPts val="500"/>
              </a:spcBef>
              <a:buClr>
                <a:srgbClr val="FC6417"/>
              </a:buClr>
              <a:buSzPct val="150000"/>
              <a:defRPr/>
            </a:pPr>
            <a:endParaRPr lang="lt-LT" sz="2400">
              <a:latin typeface="Arial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D21E5F-FC2A-4206-802D-A46E16340B5E}"/>
              </a:ext>
            </a:extLst>
          </p:cNvPr>
          <p:cNvSpPr txBox="1"/>
          <p:nvPr/>
        </p:nvSpPr>
        <p:spPr>
          <a:xfrm>
            <a:off x="316924" y="3200400"/>
            <a:ext cx="11523515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lt-LT" sz="2400" b="1" dirty="0">
                <a:latin typeface="Arial"/>
                <a:cs typeface="Calibri"/>
              </a:rPr>
              <a:t>2022 metais planuojama:</a:t>
            </a:r>
          </a:p>
          <a:p>
            <a:pPr marL="342900" indent="-342900">
              <a:buSzPct val="150000"/>
              <a:buBlip>
                <a:blip r:embed="rId4"/>
              </a:buBlip>
            </a:pPr>
            <a:r>
              <a:rPr lang="lt-LT" sz="2400" dirty="0">
                <a:latin typeface="Arial"/>
                <a:cs typeface="Calibri"/>
              </a:rPr>
              <a:t>įsigyti 7 būstus;</a:t>
            </a:r>
          </a:p>
          <a:p>
            <a:pPr marL="342900" indent="-342900">
              <a:buSzPct val="150000"/>
              <a:buBlip>
                <a:blip r:embed="rId4"/>
              </a:buBlip>
            </a:pPr>
            <a:r>
              <a:rPr lang="lt-LT" sz="2400" dirty="0">
                <a:latin typeface="Arial"/>
                <a:cs typeface="Calibri"/>
              </a:rPr>
              <a:t>8 būstus pritaikyti negalią turintiems asmenims. </a:t>
            </a:r>
          </a:p>
          <a:p>
            <a:endParaRPr lang="lt-LT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362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13" name="Skaidrės numerio vietos rezervavimo ženklas 1">
            <a:extLst>
              <a:ext uri="{FF2B5EF4-FFF2-40B4-BE49-F238E27FC236}">
                <a16:creationId xmlns:a16="http://schemas.microsoft.com/office/drawing/2014/main" id="{8190789F-6FA8-4924-88DD-77452D4C7B52}"/>
              </a:ext>
            </a:extLst>
          </p:cNvPr>
          <p:cNvSpPr txBox="1">
            <a:spLocks/>
          </p:cNvSpPr>
          <p:nvPr/>
        </p:nvSpPr>
        <p:spPr>
          <a:xfrm>
            <a:off x="4038600" y="6327011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6pPr>
            <a:lvl7pPr marL="29718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7pPr>
            <a:lvl8pPr marL="34290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8pPr>
            <a:lvl9pPr marL="38862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898989"/>
              </a:buClr>
              <a:buFont typeface="Calibri" panose="020F0502020204030204" pitchFamily="34" charset="0"/>
              <a:buNone/>
            </a:pPr>
            <a:fld id="{587ED6D5-6495-4136-93FD-1F35BECA489B}" type="slidenum">
              <a:rPr lang="en-GB" altLang="lt-LT" sz="1200" dirty="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>
                  <a:srgbClr val="898989"/>
                </a:buClr>
                <a:buFont typeface="Calibri" panose="020F0502020204030204" pitchFamily="34" charset="0"/>
                <a:buNone/>
              </a:pPr>
              <a:t>91</a:t>
            </a:fld>
            <a:endParaRPr lang="en-GB" altLang="lt-LT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41362DD6-6E10-45D7-BCE8-EEE89E0B3608}"/>
              </a:ext>
            </a:extLst>
          </p:cNvPr>
          <p:cNvSpPr/>
          <p:nvPr/>
        </p:nvSpPr>
        <p:spPr>
          <a:xfrm>
            <a:off x="155235" y="530989"/>
            <a:ext cx="7893037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1800"/>
              </a:spcBef>
              <a:buClr>
                <a:srgbClr val="FC6417"/>
              </a:buClr>
              <a:buSzPct val="130000"/>
              <a:defRPr/>
            </a:pPr>
            <a:r>
              <a:rPr lang="en-US" sz="2800" b="1">
                <a:latin typeface="Arial"/>
                <a:cs typeface="Arial"/>
              </a:rPr>
              <a:t>06</a:t>
            </a:r>
            <a:r>
              <a:rPr lang="lt-LT" sz="2800" b="1">
                <a:latin typeface="Arial"/>
                <a:cs typeface="Arial"/>
              </a:rPr>
              <a:t>. Turto valdymo ir privatizavimo programa</a:t>
            </a:r>
            <a:endParaRPr lang="en-US" sz="2800" b="1">
              <a:latin typeface="Arial"/>
              <a:cs typeface="Arial"/>
            </a:endParaRPr>
          </a:p>
        </p:txBody>
      </p:sp>
      <p:graphicFrame>
        <p:nvGraphicFramePr>
          <p:cNvPr id="6" name="Lentelė 5">
            <a:extLst>
              <a:ext uri="{FF2B5EF4-FFF2-40B4-BE49-F238E27FC236}">
                <a16:creationId xmlns:a16="http://schemas.microsoft.com/office/drawing/2014/main" id="{09FE07A4-BA5E-4663-84E8-E74135E6E8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062922"/>
              </p:ext>
            </p:extLst>
          </p:nvPr>
        </p:nvGraphicFramePr>
        <p:xfrm>
          <a:off x="297180" y="1621377"/>
          <a:ext cx="11556998" cy="825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3772">
                  <a:extLst>
                    <a:ext uri="{9D8B030D-6E8A-4147-A177-3AD203B41FA5}">
                      <a16:colId xmlns:a16="http://schemas.microsoft.com/office/drawing/2014/main" val="3330628260"/>
                    </a:ext>
                  </a:extLst>
                </a:gridCol>
                <a:gridCol w="7565852">
                  <a:extLst>
                    <a:ext uri="{9D8B030D-6E8A-4147-A177-3AD203B41FA5}">
                      <a16:colId xmlns:a16="http://schemas.microsoft.com/office/drawing/2014/main" val="107568585"/>
                    </a:ext>
                  </a:extLst>
                </a:gridCol>
                <a:gridCol w="2207374">
                  <a:extLst>
                    <a:ext uri="{9D8B030D-6E8A-4147-A177-3AD203B41FA5}">
                      <a16:colId xmlns:a16="http://schemas.microsoft.com/office/drawing/2014/main" val="3319606006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2400" kern="1200">
                          <a:effectLst/>
                          <a:latin typeface="Arial"/>
                        </a:rPr>
                        <a:t>06.01.03.07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2400" kern="1200" dirty="0">
                          <a:effectLst/>
                          <a:latin typeface="Arial"/>
                        </a:rPr>
                        <a:t>Kompensuoti būsto nuomos ar išperkamosios būsto nuomos mokesčių dalį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2400" kern="1200" dirty="0">
                          <a:effectLst/>
                          <a:latin typeface="Arial"/>
                        </a:rPr>
                        <a:t>50,0 </a:t>
                      </a:r>
                    </a:p>
                    <a:p>
                      <a:pPr marL="0" algn="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2400" kern="1200" dirty="0">
                          <a:effectLst/>
                          <a:latin typeface="Arial"/>
                        </a:rPr>
                        <a:t>(VB)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69036626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D7068FE0-3A70-4A3D-928A-6E9A27007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625" y="3723469"/>
            <a:ext cx="11079700" cy="4449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 marL="342900" indent="-342900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  <a:lvl2pPr marL="742950" indent="-28575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2pPr>
            <a:lvl3pPr marL="1143000" indent="-228600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3pPr>
            <a:lvl4pPr marL="16002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4pPr>
            <a:lvl5pPr marL="20574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>
              <a:spcBef>
                <a:spcPts val="500"/>
              </a:spcBef>
              <a:buClr>
                <a:srgbClr val="FC6417"/>
              </a:buClr>
              <a:buSzPct val="150000"/>
              <a:defRPr/>
            </a:pPr>
            <a:endParaRPr lang="lt-LT" sz="2400">
              <a:latin typeface="Arial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D21E5F-FC2A-4206-802D-A46E16340B5E}"/>
              </a:ext>
            </a:extLst>
          </p:cNvPr>
          <p:cNvSpPr txBox="1"/>
          <p:nvPr/>
        </p:nvSpPr>
        <p:spPr>
          <a:xfrm>
            <a:off x="308265" y="2672195"/>
            <a:ext cx="11618765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lt-LT" sz="2400" b="1" dirty="0">
                <a:latin typeface="Arial"/>
                <a:cs typeface="Arial"/>
              </a:rPr>
              <a:t>Esminės</a:t>
            </a:r>
            <a:r>
              <a:rPr lang="lt-LT" sz="2400" b="1" dirty="0">
                <a:latin typeface="Arial"/>
                <a:ea typeface="+mn-lt"/>
                <a:cs typeface="+mn-lt"/>
              </a:rPr>
              <a:t> sąlygos gauti paramą:</a:t>
            </a:r>
            <a:endParaRPr lang="lt-LT" sz="2400" b="1" dirty="0">
              <a:latin typeface="Arial"/>
              <a:cs typeface="Arial"/>
            </a:endParaRPr>
          </a:p>
          <a:p>
            <a:pPr marL="457200" indent="-457200">
              <a:buSzPct val="150000"/>
              <a:buBlip>
                <a:blip r:embed="rId4"/>
              </a:buBlip>
            </a:pPr>
            <a:r>
              <a:rPr lang="lt-LT" sz="2400" dirty="0">
                <a:latin typeface="Arial"/>
                <a:ea typeface="+mn-lt"/>
                <a:cs typeface="+mn-lt"/>
              </a:rPr>
              <a:t>būsto nuomos sutarties laikotarpis ne trumpesnis nei 1 metai;</a:t>
            </a:r>
            <a:endParaRPr lang="lt-LT" sz="2400" dirty="0">
              <a:latin typeface="Arial"/>
              <a:cs typeface="Arial"/>
            </a:endParaRPr>
          </a:p>
          <a:p>
            <a:pPr marL="457200" indent="-457200">
              <a:buSzPct val="150000"/>
              <a:buBlip>
                <a:blip r:embed="rId4"/>
              </a:buBlip>
            </a:pPr>
            <a:r>
              <a:rPr lang="lt-LT" sz="2400" dirty="0">
                <a:latin typeface="Arial"/>
                <a:ea typeface="+mn-lt"/>
                <a:cs typeface="+mn-lt"/>
              </a:rPr>
              <a:t>būsto nuomos sutartis privalo būti įregistruota VĮ Registrų centre;</a:t>
            </a:r>
            <a:endParaRPr lang="lt-LT" sz="2400" dirty="0">
              <a:latin typeface="Arial"/>
              <a:cs typeface="Arial"/>
            </a:endParaRPr>
          </a:p>
          <a:p>
            <a:pPr marL="457200" indent="-457200" algn="l">
              <a:buAutoNum type="arabicPeriod"/>
            </a:pPr>
            <a:endParaRPr lang="lt-LT" sz="2400" dirty="0">
              <a:latin typeface="Arial"/>
              <a:cs typeface="Calibri"/>
            </a:endParaRPr>
          </a:p>
          <a:p>
            <a:endParaRPr lang="lt-LT" dirty="0">
              <a:latin typeface="Arial"/>
              <a:cs typeface="Arial"/>
            </a:endParaRPr>
          </a:p>
          <a:p>
            <a:endParaRPr lang="lt-LT" dirty="0"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A008F9-BD55-4403-85F5-E47F554B80ED}"/>
              </a:ext>
            </a:extLst>
          </p:cNvPr>
          <p:cNvSpPr txBox="1"/>
          <p:nvPr/>
        </p:nvSpPr>
        <p:spPr>
          <a:xfrm>
            <a:off x="4724400" y="3200400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lt-LT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7684ED-6A58-444C-BB58-E17013E8DFA5}"/>
              </a:ext>
            </a:extLst>
          </p:cNvPr>
          <p:cNvSpPr txBox="1"/>
          <p:nvPr/>
        </p:nvSpPr>
        <p:spPr>
          <a:xfrm>
            <a:off x="4724400" y="3200400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lt-LT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389037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4145"/>
            <a:ext cx="12192000" cy="1239054"/>
          </a:xfrm>
          <a:prstGeom prst="rect">
            <a:avLst/>
          </a:prstGeom>
        </p:spPr>
      </p:pic>
      <p:sp>
        <p:nvSpPr>
          <p:cNvPr id="13" name="Skaidrės numerio vietos rezervavimo ženklas 1">
            <a:extLst>
              <a:ext uri="{FF2B5EF4-FFF2-40B4-BE49-F238E27FC236}">
                <a16:creationId xmlns:a16="http://schemas.microsoft.com/office/drawing/2014/main" id="{8190789F-6FA8-4924-88DD-77452D4C7B5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6pPr>
            <a:lvl7pPr marL="29718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7pPr>
            <a:lvl8pPr marL="34290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8pPr>
            <a:lvl9pPr marL="38862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898989"/>
              </a:buClr>
              <a:buFont typeface="Calibri" panose="020F0502020204030204" pitchFamily="34" charset="0"/>
              <a:buNone/>
            </a:pPr>
            <a:fld id="{587ED6D5-6495-4136-93FD-1F35BECA489B}" type="slidenum">
              <a:rPr lang="en-GB" altLang="lt-LT" sz="1200" dirty="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>
                  <a:srgbClr val="898989"/>
                </a:buClr>
                <a:buFont typeface="Calibri" panose="020F0502020204030204" pitchFamily="34" charset="0"/>
                <a:buNone/>
              </a:pPr>
              <a:t>92</a:t>
            </a:fld>
            <a:endParaRPr lang="en-GB" altLang="lt-LT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41362DD6-6E10-45D7-BCE8-EEE89E0B3608}"/>
              </a:ext>
            </a:extLst>
          </p:cNvPr>
          <p:cNvSpPr/>
          <p:nvPr/>
        </p:nvSpPr>
        <p:spPr>
          <a:xfrm>
            <a:off x="155235" y="530989"/>
            <a:ext cx="7893037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1800"/>
              </a:spcBef>
              <a:buClr>
                <a:srgbClr val="FC6417"/>
              </a:buClr>
              <a:buSzPct val="130000"/>
              <a:defRPr/>
            </a:pPr>
            <a:r>
              <a:rPr lang="en-US" sz="2800" b="1">
                <a:latin typeface="Arial"/>
                <a:cs typeface="Arial"/>
              </a:rPr>
              <a:t>06</a:t>
            </a:r>
            <a:r>
              <a:rPr lang="lt-LT" sz="2800" b="1">
                <a:latin typeface="Arial"/>
                <a:cs typeface="Arial"/>
              </a:rPr>
              <a:t>. Turto valdymo ir privatizavimo programa</a:t>
            </a:r>
            <a:endParaRPr lang="en-US" sz="2800" b="1">
              <a:latin typeface="Arial"/>
              <a:cs typeface="Arial"/>
            </a:endParaRPr>
          </a:p>
        </p:txBody>
      </p:sp>
      <p:graphicFrame>
        <p:nvGraphicFramePr>
          <p:cNvPr id="6" name="Lentelė 5">
            <a:extLst>
              <a:ext uri="{FF2B5EF4-FFF2-40B4-BE49-F238E27FC236}">
                <a16:creationId xmlns:a16="http://schemas.microsoft.com/office/drawing/2014/main" id="{09FE07A4-BA5E-4663-84E8-E74135E6E8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124349"/>
              </p:ext>
            </p:extLst>
          </p:nvPr>
        </p:nvGraphicFramePr>
        <p:xfrm>
          <a:off x="297180" y="1621377"/>
          <a:ext cx="11556998" cy="825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3772">
                  <a:extLst>
                    <a:ext uri="{9D8B030D-6E8A-4147-A177-3AD203B41FA5}">
                      <a16:colId xmlns:a16="http://schemas.microsoft.com/office/drawing/2014/main" val="3330628260"/>
                    </a:ext>
                  </a:extLst>
                </a:gridCol>
                <a:gridCol w="7565852">
                  <a:extLst>
                    <a:ext uri="{9D8B030D-6E8A-4147-A177-3AD203B41FA5}">
                      <a16:colId xmlns:a16="http://schemas.microsoft.com/office/drawing/2014/main" val="107568585"/>
                    </a:ext>
                  </a:extLst>
                </a:gridCol>
                <a:gridCol w="2207374">
                  <a:extLst>
                    <a:ext uri="{9D8B030D-6E8A-4147-A177-3AD203B41FA5}">
                      <a16:colId xmlns:a16="http://schemas.microsoft.com/office/drawing/2014/main" val="3319606006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2400" kern="1200">
                          <a:effectLst/>
                          <a:latin typeface="Arial"/>
                        </a:rPr>
                        <a:t>06.01.03.09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2400" kern="1200">
                          <a:effectLst/>
                          <a:latin typeface="Arial"/>
                        </a:rPr>
                        <a:t>Kompensuoti jaunoms šeimoms dalį išlaidų įsigyjant pirmą būstą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2400" kern="1200" dirty="0">
                          <a:effectLst/>
                          <a:latin typeface="Arial"/>
                        </a:rPr>
                        <a:t>14,0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69036626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D7068FE0-3A70-4A3D-928A-6E9A27007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625" y="3723469"/>
            <a:ext cx="11079700" cy="4449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 marL="342900" indent="-342900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  <a:lvl2pPr marL="742950" indent="-28575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2pPr>
            <a:lvl3pPr marL="1143000" indent="-228600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3pPr>
            <a:lvl4pPr marL="16002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4pPr>
            <a:lvl5pPr marL="20574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>
              <a:spcBef>
                <a:spcPts val="500"/>
              </a:spcBef>
              <a:buClr>
                <a:srgbClr val="FC6417"/>
              </a:buClr>
              <a:buSzPct val="150000"/>
              <a:defRPr/>
            </a:pPr>
            <a:endParaRPr lang="lt-LT" sz="2400">
              <a:latin typeface="Arial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D21E5F-FC2A-4206-802D-A46E16340B5E}"/>
              </a:ext>
            </a:extLst>
          </p:cNvPr>
          <p:cNvSpPr txBox="1"/>
          <p:nvPr/>
        </p:nvSpPr>
        <p:spPr>
          <a:xfrm>
            <a:off x="308265" y="2672195"/>
            <a:ext cx="11523515" cy="33239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SzPct val="150000"/>
              <a:buBlip>
                <a:blip r:embed="rId4"/>
              </a:buBlip>
            </a:pPr>
            <a:r>
              <a:rPr lang="lt-LT" sz="2400" b="1" dirty="0">
                <a:latin typeface="Arial"/>
                <a:ea typeface="+mn-lt"/>
                <a:cs typeface="+mn-lt"/>
              </a:rPr>
              <a:t>Savivaldybės finansinė parama</a:t>
            </a:r>
            <a:r>
              <a:rPr lang="lt-LT" sz="2400" dirty="0">
                <a:latin typeface="Arial"/>
                <a:ea typeface="+mn-lt"/>
                <a:cs typeface="+mn-lt"/>
              </a:rPr>
              <a:t> </a:t>
            </a:r>
            <a:r>
              <a:rPr lang="lt-LT" sz="2400" b="1" dirty="0">
                <a:latin typeface="Arial"/>
                <a:ea typeface="+mn-lt"/>
                <a:cs typeface="+mn-lt"/>
              </a:rPr>
              <a:t>pirmąjį būstą įsigyjančioms jaunoms šeimoms</a:t>
            </a:r>
            <a:r>
              <a:rPr lang="lt-LT" sz="2400" dirty="0">
                <a:latin typeface="Arial"/>
                <a:ea typeface="+mn-lt"/>
                <a:cs typeface="+mn-lt"/>
              </a:rPr>
              <a:t> – </a:t>
            </a:r>
            <a:r>
              <a:rPr lang="lt-LT" sz="2400" b="1" dirty="0">
                <a:latin typeface="Arial"/>
                <a:ea typeface="+mn-lt"/>
                <a:cs typeface="+mn-lt"/>
              </a:rPr>
              <a:t>500 Eur;</a:t>
            </a:r>
          </a:p>
          <a:p>
            <a:pPr marL="342900" indent="-342900">
              <a:buSzPct val="150000"/>
              <a:buBlip>
                <a:blip r:embed="rId4"/>
              </a:buBlip>
            </a:pPr>
            <a:r>
              <a:rPr lang="lt-LT" sz="2400" dirty="0">
                <a:latin typeface="Arial"/>
                <a:ea typeface="+mn-lt"/>
                <a:cs typeface="+mn-lt"/>
              </a:rPr>
              <a:t>Šiaulių miesto savivaldybės tarybos 2021 m. kovo 4 d. sprendimas Nr. T-60 „Dėl Šiaulių miesto savivaldybės finansinės paramos pirmąjį būstą įsigyjančioms jaunoms šeimoms skyrimo tvarkos aprašo patvirtinimo“;</a:t>
            </a:r>
            <a:endParaRPr lang="lt-LT" sz="2400" dirty="0">
              <a:latin typeface="Arial"/>
              <a:cs typeface="Calibri" panose="020F0502020204030204"/>
            </a:endParaRPr>
          </a:p>
          <a:p>
            <a:pPr marL="342900" indent="-342900">
              <a:buSzPct val="150000"/>
              <a:buBlip>
                <a:blip r:embed="rId4"/>
              </a:buBlip>
            </a:pPr>
            <a:r>
              <a:rPr lang="lt-LT" sz="2400" dirty="0">
                <a:latin typeface="Arial"/>
                <a:ea typeface="+mn-lt"/>
                <a:cs typeface="+mn-lt"/>
              </a:rPr>
              <a:t>Parama taikoma jaunoms šeimoms, kurios įsigijo pirmąjį būstą  Šiaulių mieste, pasinaudojant valstybės iš dalies kompensuojamu būsto kreditu, teikiamu pagal Lietuvos Respublikos paramos būstui įsigyti ar išsinuomoti įstatymą;</a:t>
            </a:r>
            <a:endParaRPr lang="lt-LT" dirty="0">
              <a:latin typeface="Arial"/>
              <a:cs typeface="Arial"/>
            </a:endParaRPr>
          </a:p>
          <a:p>
            <a:endParaRPr lang="lt-LT" dirty="0"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A008F9-BD55-4403-85F5-E47F554B80ED}"/>
              </a:ext>
            </a:extLst>
          </p:cNvPr>
          <p:cNvSpPr txBox="1"/>
          <p:nvPr/>
        </p:nvSpPr>
        <p:spPr>
          <a:xfrm>
            <a:off x="4724400" y="3200400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lt-LT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7684ED-6A58-444C-BB58-E17013E8DFA5}"/>
              </a:ext>
            </a:extLst>
          </p:cNvPr>
          <p:cNvSpPr txBox="1"/>
          <p:nvPr/>
        </p:nvSpPr>
        <p:spPr>
          <a:xfrm>
            <a:off x="4724400" y="3200400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lt-LT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83522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inis pavadinimas 1">
            <a:extLst>
              <a:ext uri="{FF2B5EF4-FFF2-40B4-BE49-F238E27FC236}">
                <a16:creationId xmlns:a16="http://schemas.microsoft.com/office/drawing/2014/main" id="{A1B576F4-F641-45F7-9982-298A5F8B961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369559" y="4711959"/>
            <a:ext cx="3126933" cy="895738"/>
          </a:xfrm>
        </p:spPr>
        <p:txBody>
          <a:bodyPr>
            <a:normAutofit/>
          </a:bodyPr>
          <a:lstStyle/>
          <a:p>
            <a:pPr algn="l"/>
            <a:endParaRPr lang="lt-LT" alt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lt-LT" altLang="lt-LT" sz="32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lt-LT" sz="3200" b="1" dirty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altLang="lt-LT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r>
              <a:rPr lang="lt-LT" altLang="lt-LT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pPr algn="l"/>
            <a:endParaRPr lang="lt-LT" altLang="lt-L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lt-LT" alt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lt-LT" alt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altLang="lt-L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lt-LT" altLang="lt-LT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lt-LT" alt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lt-LT" alt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8722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23195"/>
            <a:ext cx="12192000" cy="1239054"/>
          </a:xfrm>
          <a:prstGeom prst="rect">
            <a:avLst/>
          </a:prstGeom>
        </p:spPr>
      </p:pic>
      <p:sp>
        <p:nvSpPr>
          <p:cNvPr id="13" name="Skaidrės numerio vietos rezervavimo ženklas 1">
            <a:extLst>
              <a:ext uri="{FF2B5EF4-FFF2-40B4-BE49-F238E27FC236}">
                <a16:creationId xmlns:a16="http://schemas.microsoft.com/office/drawing/2014/main" id="{8190789F-6FA8-4924-88DD-77452D4C7B5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6pPr>
            <a:lvl7pPr marL="29718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7pPr>
            <a:lvl8pPr marL="34290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8pPr>
            <a:lvl9pPr marL="38862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898989"/>
              </a:buClr>
              <a:buFont typeface="Calibri" panose="020F0502020204030204" pitchFamily="34" charset="0"/>
              <a:buNone/>
            </a:pPr>
            <a:fld id="{587ED6D5-6495-4136-93FD-1F35BECA489B}" type="slidenum">
              <a:rPr lang="en-GB" altLang="lt-LT" sz="1200" dirty="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>
                  <a:srgbClr val="898989"/>
                </a:buClr>
                <a:buFont typeface="Calibri" panose="020F0502020204030204" pitchFamily="34" charset="0"/>
                <a:buNone/>
              </a:pPr>
              <a:t>94</a:t>
            </a:fld>
            <a:endParaRPr lang="en-GB" altLang="lt-LT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tačiakampis 5">
            <a:extLst>
              <a:ext uri="{FF2B5EF4-FFF2-40B4-BE49-F238E27FC236}">
                <a16:creationId xmlns:a16="http://schemas.microsoft.com/office/drawing/2014/main" id="{9CE1087F-71A8-4D82-A840-7628B7E64D84}"/>
              </a:ext>
            </a:extLst>
          </p:cNvPr>
          <p:cNvSpPr/>
          <p:nvPr/>
        </p:nvSpPr>
        <p:spPr>
          <a:xfrm>
            <a:off x="703503" y="530989"/>
            <a:ext cx="49968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800"/>
              </a:spcBef>
              <a:buClr>
                <a:srgbClr val="FC6417"/>
              </a:buClr>
              <a:buSzPct val="130000"/>
              <a:defRPr/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  <a:r>
              <a:rPr lang="lt-LT" sz="28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 Sporto </a:t>
            </a:r>
            <a:r>
              <a:rPr lang="lt-LT" sz="2800" b="1">
                <a:latin typeface="Arial" panose="020B0604020202020204" pitchFamily="34" charset="0"/>
                <a:cs typeface="Arial" panose="020B0604020202020204" pitchFamily="34" charset="0"/>
              </a:rPr>
              <a:t>plėtros </a:t>
            </a:r>
            <a:r>
              <a:rPr lang="en-US" sz="2800" b="1" err="1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aveikslėlis 7">
            <a:extLst>
              <a:ext uri="{FF2B5EF4-FFF2-40B4-BE49-F238E27FC236}">
                <a16:creationId xmlns:a16="http://schemas.microsoft.com/office/drawing/2014/main" id="{B9BA1E72-22EE-4F68-A54E-40A92C37BA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336" y="2389042"/>
            <a:ext cx="1459057" cy="555914"/>
          </a:xfrm>
          <a:prstGeom prst="rect">
            <a:avLst/>
          </a:prstGeom>
        </p:spPr>
      </p:pic>
      <p:pic>
        <p:nvPicPr>
          <p:cNvPr id="8" name="Paveikslėlis 8">
            <a:extLst>
              <a:ext uri="{FF2B5EF4-FFF2-40B4-BE49-F238E27FC236}">
                <a16:creationId xmlns:a16="http://schemas.microsoft.com/office/drawing/2014/main" id="{CC824BE9-1368-430D-9AC4-D26338FE48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969" y="1504182"/>
            <a:ext cx="10726881" cy="512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0076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23195"/>
            <a:ext cx="12192000" cy="1239054"/>
          </a:xfrm>
          <a:prstGeom prst="rect">
            <a:avLst/>
          </a:prstGeom>
        </p:spPr>
      </p:pic>
      <p:sp>
        <p:nvSpPr>
          <p:cNvPr id="13" name="Skaidrės numerio vietos rezervavimo ženklas 1">
            <a:extLst>
              <a:ext uri="{FF2B5EF4-FFF2-40B4-BE49-F238E27FC236}">
                <a16:creationId xmlns:a16="http://schemas.microsoft.com/office/drawing/2014/main" id="{8190789F-6FA8-4924-88DD-77452D4C7B5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6pPr>
            <a:lvl7pPr marL="29718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7pPr>
            <a:lvl8pPr marL="34290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8pPr>
            <a:lvl9pPr marL="38862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898989"/>
              </a:buClr>
              <a:buFont typeface="Calibri" panose="020F0502020204030204" pitchFamily="34" charset="0"/>
              <a:buNone/>
            </a:pPr>
            <a:fld id="{587ED6D5-6495-4136-93FD-1F35BECA489B}" type="slidenum">
              <a:rPr lang="en-GB" altLang="lt-LT" sz="1200" dirty="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>
                  <a:srgbClr val="898989"/>
                </a:buClr>
                <a:buFont typeface="Calibri" panose="020F0502020204030204" pitchFamily="34" charset="0"/>
                <a:buNone/>
              </a:pPr>
              <a:t>95</a:t>
            </a:fld>
            <a:endParaRPr lang="en-GB" altLang="lt-LT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tačiakampis 5">
            <a:extLst>
              <a:ext uri="{FF2B5EF4-FFF2-40B4-BE49-F238E27FC236}">
                <a16:creationId xmlns:a16="http://schemas.microsoft.com/office/drawing/2014/main" id="{9CE1087F-71A8-4D82-A840-7628B7E64D84}"/>
              </a:ext>
            </a:extLst>
          </p:cNvPr>
          <p:cNvSpPr/>
          <p:nvPr/>
        </p:nvSpPr>
        <p:spPr>
          <a:xfrm>
            <a:off x="703503" y="530989"/>
            <a:ext cx="49968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800"/>
              </a:spcBef>
              <a:buClr>
                <a:srgbClr val="FC6417"/>
              </a:buClr>
              <a:buSzPct val="130000"/>
              <a:defRPr/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  <a:r>
              <a:rPr lang="lt-LT" sz="28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 Sporto </a:t>
            </a:r>
            <a:r>
              <a:rPr lang="lt-LT" sz="2800" b="1">
                <a:latin typeface="Arial" panose="020B0604020202020204" pitchFamily="34" charset="0"/>
                <a:cs typeface="Arial" panose="020B0604020202020204" pitchFamily="34" charset="0"/>
              </a:rPr>
              <a:t>plėtros </a:t>
            </a:r>
            <a:r>
              <a:rPr lang="en-US" sz="2800" b="1" err="1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aveikslėlis 2">
            <a:extLst>
              <a:ext uri="{FF2B5EF4-FFF2-40B4-BE49-F238E27FC236}">
                <a16:creationId xmlns:a16="http://schemas.microsoft.com/office/drawing/2014/main" id="{787DE943-D275-437F-A51F-F551B0DE8E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969" y="1257827"/>
            <a:ext cx="11670721" cy="535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9546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23195"/>
            <a:ext cx="12192000" cy="1239054"/>
          </a:xfrm>
          <a:prstGeom prst="rect">
            <a:avLst/>
          </a:prstGeom>
        </p:spPr>
      </p:pic>
      <p:sp>
        <p:nvSpPr>
          <p:cNvPr id="13" name="Skaidrės numerio vietos rezervavimo ženklas 1">
            <a:extLst>
              <a:ext uri="{FF2B5EF4-FFF2-40B4-BE49-F238E27FC236}">
                <a16:creationId xmlns:a16="http://schemas.microsoft.com/office/drawing/2014/main" id="{8190789F-6FA8-4924-88DD-77452D4C7B5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6pPr>
            <a:lvl7pPr marL="29718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7pPr>
            <a:lvl8pPr marL="34290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8pPr>
            <a:lvl9pPr marL="38862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898989"/>
              </a:buClr>
              <a:buFont typeface="Calibri" panose="020F0502020204030204" pitchFamily="34" charset="0"/>
              <a:buNone/>
            </a:pPr>
            <a:fld id="{587ED6D5-6495-4136-93FD-1F35BECA489B}" type="slidenum">
              <a:rPr lang="en-GB" altLang="lt-LT" sz="1200" dirty="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>
                  <a:srgbClr val="898989"/>
                </a:buClr>
                <a:buFont typeface="Calibri" panose="020F0502020204030204" pitchFamily="34" charset="0"/>
                <a:buNone/>
              </a:pPr>
              <a:t>96</a:t>
            </a:fld>
            <a:endParaRPr lang="en-GB" altLang="lt-LT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tačiakampis 5">
            <a:extLst>
              <a:ext uri="{FF2B5EF4-FFF2-40B4-BE49-F238E27FC236}">
                <a16:creationId xmlns:a16="http://schemas.microsoft.com/office/drawing/2014/main" id="{9CE1087F-71A8-4D82-A840-7628B7E64D84}"/>
              </a:ext>
            </a:extLst>
          </p:cNvPr>
          <p:cNvSpPr/>
          <p:nvPr/>
        </p:nvSpPr>
        <p:spPr>
          <a:xfrm>
            <a:off x="703503" y="530989"/>
            <a:ext cx="49968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800"/>
              </a:spcBef>
              <a:buClr>
                <a:srgbClr val="FC6417"/>
              </a:buClr>
              <a:buSzPct val="130000"/>
              <a:defRPr/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  <a:r>
              <a:rPr lang="lt-LT" sz="28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 Sporto </a:t>
            </a:r>
            <a:r>
              <a:rPr lang="lt-LT" sz="2800" b="1">
                <a:latin typeface="Arial" panose="020B0604020202020204" pitchFamily="34" charset="0"/>
                <a:cs typeface="Arial" panose="020B0604020202020204" pitchFamily="34" charset="0"/>
              </a:rPr>
              <a:t>plėtros </a:t>
            </a:r>
            <a:r>
              <a:rPr lang="en-US" sz="2800" b="1" err="1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Lentelė 2">
            <a:extLst>
              <a:ext uri="{FF2B5EF4-FFF2-40B4-BE49-F238E27FC236}">
                <a16:creationId xmlns:a16="http://schemas.microsoft.com/office/drawing/2014/main" id="{E6444C1B-08FE-491E-B715-D5AA6AF5C3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19822"/>
              </p:ext>
            </p:extLst>
          </p:nvPr>
        </p:nvGraphicFramePr>
        <p:xfrm>
          <a:off x="233795" y="1437409"/>
          <a:ext cx="11701317" cy="5083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9265">
                  <a:extLst>
                    <a:ext uri="{9D8B030D-6E8A-4147-A177-3AD203B41FA5}">
                      <a16:colId xmlns:a16="http://schemas.microsoft.com/office/drawing/2014/main" val="1287567533"/>
                    </a:ext>
                  </a:extLst>
                </a:gridCol>
                <a:gridCol w="1984136">
                  <a:extLst>
                    <a:ext uri="{9D8B030D-6E8A-4147-A177-3AD203B41FA5}">
                      <a16:colId xmlns:a16="http://schemas.microsoft.com/office/drawing/2014/main" val="1982668377"/>
                    </a:ext>
                  </a:extLst>
                </a:gridCol>
                <a:gridCol w="1767916">
                  <a:extLst>
                    <a:ext uri="{9D8B030D-6E8A-4147-A177-3AD203B41FA5}">
                      <a16:colId xmlns:a16="http://schemas.microsoft.com/office/drawing/2014/main" val="3986424773"/>
                    </a:ext>
                  </a:extLst>
                </a:gridCol>
              </a:tblGrid>
              <a:tr h="917127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Programos pavadinimas</a:t>
                      </a:r>
                      <a:endParaRPr lang="lt-LT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EB51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Kodas strateginiame plane</a:t>
                      </a:r>
                      <a:endParaRPr lang="lt-LT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EB5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m. finansavimas, tūkst. Eur</a:t>
                      </a:r>
                      <a:endParaRPr lang="lt-LT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EB5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947688"/>
                  </a:ext>
                </a:extLst>
              </a:tr>
              <a:tr h="907368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Vykdyti miesto, apskrities, šalies ir tarptautinius sporto renginius bei pasirengti ir dalyvauti šalies ir tarptautinėms varžyboms (Baltijos, Europos ir pasaulio čempionato varžyboms, kompleksiniams renginiams)</a:t>
                      </a:r>
                      <a:endParaRPr lang="lt-LT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07 01 01 02</a:t>
                      </a:r>
                      <a:endParaRPr lang="lt-LT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110,8</a:t>
                      </a:r>
                      <a:endParaRPr lang="lt-LT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351579"/>
                  </a:ext>
                </a:extLst>
              </a:tr>
              <a:tr h="907368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Pasirengti ir dalyvauti Lietuvos čempionato ir sporto šakų federacijų taurės, Baltijos lygos ir taurės laimėtojų, Europos taurės ir kitose oficialiose varžybose (žaidimų komandų jaunimo ir suaugusiųjų amžiaus grupė)</a:t>
                      </a:r>
                      <a:endParaRPr lang="lt-LT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07 01 01 06</a:t>
                      </a:r>
                      <a:endParaRPr lang="lt-LT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249,9</a:t>
                      </a:r>
                      <a:endParaRPr lang="lt-LT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003911"/>
                  </a:ext>
                </a:extLst>
              </a:tr>
              <a:tr h="380510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Įgyvendinti Šiaulių miesto reprezentacinių renginių programą</a:t>
                      </a:r>
                      <a:endParaRPr lang="lt-LT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07 01 01 08</a:t>
                      </a:r>
                      <a:endParaRPr lang="lt-LT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658,0</a:t>
                      </a:r>
                      <a:endParaRPr lang="lt-LT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23933"/>
                  </a:ext>
                </a:extLst>
              </a:tr>
              <a:tr h="409780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Skatinti sportininkus ir trenerius laimėjusius aukštas vietas tarptautinės varžybose</a:t>
                      </a:r>
                      <a:endParaRPr lang="lt-LT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07 01 01 09</a:t>
                      </a:r>
                      <a:endParaRPr lang="lt-LT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69,6</a:t>
                      </a:r>
                      <a:endParaRPr lang="lt-LT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660363"/>
                  </a:ext>
                </a:extLst>
              </a:tr>
              <a:tr h="390266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Plėtoti sportininkų rengimo centrų veiklą</a:t>
                      </a:r>
                      <a:endParaRPr lang="lt-LT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07 01 01 10</a:t>
                      </a:r>
                      <a:endParaRPr lang="lt-LT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1 734,4</a:t>
                      </a:r>
                      <a:endParaRPr lang="lt-LT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018747"/>
                  </a:ext>
                </a:extLst>
              </a:tr>
              <a:tr h="419537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Plėtoti sporto įstaigų veiklą</a:t>
                      </a:r>
                      <a:endParaRPr lang="lt-LT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07 01 01 11</a:t>
                      </a:r>
                      <a:endParaRPr lang="lt-LT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4 481,1</a:t>
                      </a:r>
                      <a:endParaRPr lang="lt-LT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203002"/>
                  </a:ext>
                </a:extLst>
              </a:tr>
              <a:tr h="380510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Sudaryti sąlygas didinti fizinio aktyvumo renginių bei veiklų prieinamumą ir aprėptį</a:t>
                      </a:r>
                      <a:endParaRPr lang="lt-LT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07 01 07 01</a:t>
                      </a:r>
                      <a:endParaRPr lang="lt-LT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15,2</a:t>
                      </a:r>
                      <a:endParaRPr lang="lt-LT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603635"/>
                  </a:ext>
                </a:extLst>
              </a:tr>
              <a:tr h="370753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Mokyti vaikus plaukti  ir saugiai elgtis vandenyje bei prie vandens</a:t>
                      </a:r>
                      <a:endParaRPr lang="lt-LT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07 01 07 02</a:t>
                      </a:r>
                      <a:endParaRPr lang="lt-LT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33,4</a:t>
                      </a:r>
                      <a:endParaRPr lang="lt-LT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644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366114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23195"/>
            <a:ext cx="12192000" cy="1239054"/>
          </a:xfrm>
          <a:prstGeom prst="rect">
            <a:avLst/>
          </a:prstGeom>
        </p:spPr>
      </p:pic>
      <p:sp>
        <p:nvSpPr>
          <p:cNvPr id="13" name="Skaidrės numerio vietos rezervavimo ženklas 1">
            <a:extLst>
              <a:ext uri="{FF2B5EF4-FFF2-40B4-BE49-F238E27FC236}">
                <a16:creationId xmlns:a16="http://schemas.microsoft.com/office/drawing/2014/main" id="{8190789F-6FA8-4924-88DD-77452D4C7B5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6pPr>
            <a:lvl7pPr marL="29718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7pPr>
            <a:lvl8pPr marL="34290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8pPr>
            <a:lvl9pPr marL="38862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898989"/>
              </a:buClr>
              <a:buFont typeface="Calibri" panose="020F0502020204030204" pitchFamily="34" charset="0"/>
              <a:buNone/>
            </a:pPr>
            <a:fld id="{587ED6D5-6495-4136-93FD-1F35BECA489B}" type="slidenum">
              <a:rPr lang="en-GB" altLang="lt-LT" sz="1200" dirty="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>
                  <a:srgbClr val="898989"/>
                </a:buClr>
                <a:buFont typeface="Calibri" panose="020F0502020204030204" pitchFamily="34" charset="0"/>
                <a:buNone/>
              </a:pPr>
              <a:t>97</a:t>
            </a:fld>
            <a:endParaRPr lang="en-GB" altLang="lt-LT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tačiakampis 5">
            <a:extLst>
              <a:ext uri="{FF2B5EF4-FFF2-40B4-BE49-F238E27FC236}">
                <a16:creationId xmlns:a16="http://schemas.microsoft.com/office/drawing/2014/main" id="{9CE1087F-71A8-4D82-A840-7628B7E64D84}"/>
              </a:ext>
            </a:extLst>
          </p:cNvPr>
          <p:cNvSpPr/>
          <p:nvPr/>
        </p:nvSpPr>
        <p:spPr>
          <a:xfrm>
            <a:off x="703503" y="530989"/>
            <a:ext cx="49968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800"/>
              </a:spcBef>
              <a:buClr>
                <a:srgbClr val="FC6417"/>
              </a:buClr>
              <a:buSzPct val="130000"/>
              <a:defRPr/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  <a:r>
              <a:rPr lang="lt-LT" sz="28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 Sporto </a:t>
            </a:r>
            <a:r>
              <a:rPr lang="lt-LT" sz="2800" b="1">
                <a:latin typeface="Arial" panose="020B0604020202020204" pitchFamily="34" charset="0"/>
                <a:cs typeface="Arial" panose="020B0604020202020204" pitchFamily="34" charset="0"/>
              </a:rPr>
              <a:t>plėtros </a:t>
            </a:r>
            <a:r>
              <a:rPr lang="en-US" sz="2800" b="1" err="1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Lentelė 8">
            <a:extLst>
              <a:ext uri="{FF2B5EF4-FFF2-40B4-BE49-F238E27FC236}">
                <a16:creationId xmlns:a16="http://schemas.microsoft.com/office/drawing/2014/main" id="{B529584B-9241-4F2E-AF3E-D59CA4E771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063543"/>
              </p:ext>
            </p:extLst>
          </p:nvPr>
        </p:nvGraphicFramePr>
        <p:xfrm>
          <a:off x="83705" y="1358455"/>
          <a:ext cx="11938000" cy="5093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62900">
                  <a:extLst>
                    <a:ext uri="{9D8B030D-6E8A-4147-A177-3AD203B41FA5}">
                      <a16:colId xmlns:a16="http://schemas.microsoft.com/office/drawing/2014/main" val="734988645"/>
                    </a:ext>
                  </a:extLst>
                </a:gridCol>
                <a:gridCol w="1892300">
                  <a:extLst>
                    <a:ext uri="{9D8B030D-6E8A-4147-A177-3AD203B41FA5}">
                      <a16:colId xmlns:a16="http://schemas.microsoft.com/office/drawing/2014/main" val="1473995055"/>
                    </a:ext>
                  </a:extLst>
                </a:gridCol>
                <a:gridCol w="2082800">
                  <a:extLst>
                    <a:ext uri="{9D8B030D-6E8A-4147-A177-3AD203B41FA5}">
                      <a16:colId xmlns:a16="http://schemas.microsoft.com/office/drawing/2014/main" val="3704751781"/>
                    </a:ext>
                  </a:extLst>
                </a:gridCol>
              </a:tblGrid>
              <a:tr h="1127633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Programos pavadinimas</a:t>
                      </a:r>
                      <a:endParaRPr lang="lt-LT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Kodas strateginiame plane</a:t>
                      </a:r>
                      <a:endParaRPr lang="lt-LT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m. finansavimas, tūkst. Eur</a:t>
                      </a:r>
                      <a:endParaRPr lang="lt-LT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397162"/>
                  </a:ext>
                </a:extLst>
              </a:tr>
              <a:tr h="921385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2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Pastatyti sporto kompleksą (futbolo ir regbio maniežą) Dainų parke</a:t>
                      </a:r>
                      <a:endParaRPr lang="lt-LT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2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07 01 06 01</a:t>
                      </a:r>
                      <a:endParaRPr lang="lt-LT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2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209,1</a:t>
                      </a:r>
                      <a:endParaRPr lang="lt-LT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196468"/>
                  </a:ext>
                </a:extLst>
              </a:tr>
              <a:tr h="903224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2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Modernizuoti plaukimo centro „Delfinas“ (Ežero 11A) pastatą</a:t>
                      </a:r>
                      <a:endParaRPr lang="lt-LT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2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07 01 06 05</a:t>
                      </a:r>
                      <a:endParaRPr lang="lt-LT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2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22,5</a:t>
                      </a:r>
                      <a:endParaRPr lang="lt-LT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605012"/>
                  </a:ext>
                </a:extLst>
              </a:tr>
              <a:tr h="903224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2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Suremontuoti Šiaulių m. stadioną ir pastatų patalpas (S. Daukanto g. 23)</a:t>
                      </a:r>
                      <a:endParaRPr lang="lt-LT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2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07 01 06 06</a:t>
                      </a:r>
                      <a:endParaRPr lang="lt-LT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2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57,0</a:t>
                      </a:r>
                      <a:endParaRPr lang="lt-LT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849955"/>
                  </a:ext>
                </a:extLst>
              </a:tr>
              <a:tr h="1238123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2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Futbolo aikštės rekonstrukcija (Kviečių g. 7)</a:t>
                      </a:r>
                      <a:endParaRPr lang="lt-LT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2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07 01 06 08</a:t>
                      </a:r>
                      <a:endParaRPr lang="lt-LT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2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70,0</a:t>
                      </a:r>
                      <a:endParaRPr lang="lt-LT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047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622471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23195"/>
            <a:ext cx="12192000" cy="1239054"/>
          </a:xfrm>
          <a:prstGeom prst="rect">
            <a:avLst/>
          </a:prstGeom>
        </p:spPr>
      </p:pic>
      <p:sp>
        <p:nvSpPr>
          <p:cNvPr id="13" name="Skaidrės numerio vietos rezervavimo ženklas 1">
            <a:extLst>
              <a:ext uri="{FF2B5EF4-FFF2-40B4-BE49-F238E27FC236}">
                <a16:creationId xmlns:a16="http://schemas.microsoft.com/office/drawing/2014/main" id="{8190789F-6FA8-4924-88DD-77452D4C7B5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6pPr>
            <a:lvl7pPr marL="29718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7pPr>
            <a:lvl8pPr marL="34290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8pPr>
            <a:lvl9pPr marL="38862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898989"/>
              </a:buClr>
              <a:buFont typeface="Calibri" panose="020F0502020204030204" pitchFamily="34" charset="0"/>
              <a:buNone/>
            </a:pPr>
            <a:fld id="{587ED6D5-6495-4136-93FD-1F35BECA489B}" type="slidenum">
              <a:rPr lang="en-GB" altLang="lt-LT" sz="1200" dirty="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>
                  <a:srgbClr val="898989"/>
                </a:buClr>
                <a:buFont typeface="Calibri" panose="020F0502020204030204" pitchFamily="34" charset="0"/>
                <a:buNone/>
              </a:pPr>
              <a:t>98</a:t>
            </a:fld>
            <a:endParaRPr lang="en-GB" altLang="lt-LT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tačiakampis 5">
            <a:extLst>
              <a:ext uri="{FF2B5EF4-FFF2-40B4-BE49-F238E27FC236}">
                <a16:creationId xmlns:a16="http://schemas.microsoft.com/office/drawing/2014/main" id="{9CE1087F-71A8-4D82-A840-7628B7E64D84}"/>
              </a:ext>
            </a:extLst>
          </p:cNvPr>
          <p:cNvSpPr/>
          <p:nvPr/>
        </p:nvSpPr>
        <p:spPr>
          <a:xfrm>
            <a:off x="703503" y="530989"/>
            <a:ext cx="49968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800"/>
              </a:spcBef>
              <a:buClr>
                <a:srgbClr val="FC6417"/>
              </a:buClr>
              <a:buSzPct val="130000"/>
              <a:defRPr/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  <a:r>
              <a:rPr lang="lt-LT" sz="28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 Sporto </a:t>
            </a:r>
            <a:r>
              <a:rPr lang="lt-LT" sz="2800" b="1">
                <a:latin typeface="Arial" panose="020B0604020202020204" pitchFamily="34" charset="0"/>
                <a:cs typeface="Arial" panose="020B0604020202020204" pitchFamily="34" charset="0"/>
              </a:rPr>
              <a:t>plėtros </a:t>
            </a:r>
            <a:r>
              <a:rPr lang="en-US" sz="2800" b="1" err="1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Lentelė 2">
            <a:extLst>
              <a:ext uri="{FF2B5EF4-FFF2-40B4-BE49-F238E27FC236}">
                <a16:creationId xmlns:a16="http://schemas.microsoft.com/office/drawing/2014/main" id="{33E10C8A-2B5E-4B22-B9AC-BFAF3A323C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344525"/>
              </p:ext>
            </p:extLst>
          </p:nvPr>
        </p:nvGraphicFramePr>
        <p:xfrm>
          <a:off x="172224" y="1399474"/>
          <a:ext cx="11709400" cy="6141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2502">
                  <a:extLst>
                    <a:ext uri="{9D8B030D-6E8A-4147-A177-3AD203B41FA5}">
                      <a16:colId xmlns:a16="http://schemas.microsoft.com/office/drawing/2014/main" val="1574461221"/>
                    </a:ext>
                  </a:extLst>
                </a:gridCol>
                <a:gridCol w="7180898">
                  <a:extLst>
                    <a:ext uri="{9D8B030D-6E8A-4147-A177-3AD203B41FA5}">
                      <a16:colId xmlns:a16="http://schemas.microsoft.com/office/drawing/2014/main" val="1422649066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567734438"/>
                    </a:ext>
                  </a:extLst>
                </a:gridCol>
              </a:tblGrid>
              <a:tr h="614172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lt-LT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lt-LT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lt-LT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0944360"/>
                  </a:ext>
                </a:extLst>
              </a:tr>
            </a:tbl>
          </a:graphicData>
        </a:graphic>
      </p:graphicFrame>
      <p:graphicFrame>
        <p:nvGraphicFramePr>
          <p:cNvPr id="7" name="Lentelė 6">
            <a:extLst>
              <a:ext uri="{FF2B5EF4-FFF2-40B4-BE49-F238E27FC236}">
                <a16:creationId xmlns:a16="http://schemas.microsoft.com/office/drawing/2014/main" id="{D775E356-42B2-468C-B563-0CB8A06016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90032"/>
              </p:ext>
            </p:extLst>
          </p:nvPr>
        </p:nvGraphicFramePr>
        <p:xfrm>
          <a:off x="497645" y="1538026"/>
          <a:ext cx="11020148" cy="6096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30290">
                  <a:extLst>
                    <a:ext uri="{9D8B030D-6E8A-4147-A177-3AD203B41FA5}">
                      <a16:colId xmlns:a16="http://schemas.microsoft.com/office/drawing/2014/main" val="1853048020"/>
                    </a:ext>
                  </a:extLst>
                </a:gridCol>
                <a:gridCol w="6703001">
                  <a:extLst>
                    <a:ext uri="{9D8B030D-6E8A-4147-A177-3AD203B41FA5}">
                      <a16:colId xmlns:a16="http://schemas.microsoft.com/office/drawing/2014/main" val="3286872436"/>
                    </a:ext>
                  </a:extLst>
                </a:gridCol>
                <a:gridCol w="2586857">
                  <a:extLst>
                    <a:ext uri="{9D8B030D-6E8A-4147-A177-3AD203B41FA5}">
                      <a16:colId xmlns:a16="http://schemas.microsoft.com/office/drawing/2014/main" val="3275220861"/>
                    </a:ext>
                  </a:extLst>
                </a:gridCol>
              </a:tblGrid>
              <a:tr h="383149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20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07 01 01 08</a:t>
                      </a:r>
                      <a:endParaRPr lang="lt-LT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20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Įgyvendinti Šiaulių miesto reprezentacinių renginių programą</a:t>
                      </a:r>
                      <a:endParaRPr lang="lt-LT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658,0 tūkst. Eur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242227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7DDD165-E4A4-4403-9269-6D261281F979}"/>
              </a:ext>
            </a:extLst>
          </p:cNvPr>
          <p:cNvSpPr txBox="1"/>
          <p:nvPr/>
        </p:nvSpPr>
        <p:spPr>
          <a:xfrm>
            <a:off x="703503" y="2507471"/>
            <a:ext cx="10171643" cy="36353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SzPct val="150000"/>
            </a:pPr>
            <a:r>
              <a:rPr lang="lt-LT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 metų reprezentaciniai sporto renginiai: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ct val="150000"/>
              <a:buBlip>
                <a:blip r:embed="rId4"/>
              </a:buBlip>
            </a:pPr>
            <a:r>
              <a:rPr lang="lt-LT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Tarptautinės žirgų konkūrų varžybos – Pasaulio taurės etapas (</a:t>
            </a:r>
            <a:r>
              <a:rPr lang="lt-LT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</a:t>
            </a:r>
            <a:r>
              <a:rPr lang="lt-LT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Šiaulių sporto klubas „Miražas“);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ct val="150000"/>
              <a:buBlip>
                <a:blip r:embed="rId4"/>
              </a:buBlip>
            </a:pPr>
            <a:r>
              <a:rPr lang="lt-LT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Lietuvos krepšinio lyga ir Karaliaus Mindaugo taurė (</a:t>
            </a:r>
            <a:r>
              <a:rPr lang="lt-LT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</a:t>
            </a:r>
            <a:r>
              <a:rPr lang="lt-LT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Krepšinio klubas „Šiauliai“);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ct val="150000"/>
              <a:buBlip>
                <a:blip r:embed="rId4"/>
              </a:buBlip>
            </a:pPr>
            <a:r>
              <a:rPr lang="lt-LT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UEFA moterų čempionų lyga ir moterų futbolo Baltijos lyga (</a:t>
            </a:r>
            <a:r>
              <a:rPr lang="lt-LT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</a:t>
            </a:r>
            <a:r>
              <a:rPr lang="lt-LT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Futbolo klubas „</a:t>
            </a:r>
            <a:r>
              <a:rPr lang="lt-LT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Gintra</a:t>
            </a:r>
            <a:r>
              <a:rPr lang="lt-LT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“);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ct val="150000"/>
              <a:buBlip>
                <a:blip r:embed="rId4"/>
              </a:buBlip>
            </a:pPr>
            <a:r>
              <a:rPr lang="lt-LT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Europos </a:t>
            </a:r>
            <a:r>
              <a:rPr lang="lt-LT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motokroso</a:t>
            </a:r>
            <a:r>
              <a:rPr lang="lt-LT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čempionato etapas (</a:t>
            </a:r>
            <a:r>
              <a:rPr lang="lt-LT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</a:t>
            </a:r>
            <a:r>
              <a:rPr lang="lt-LT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lt-LT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Motoklubas</a:t>
            </a:r>
            <a:r>
              <a:rPr lang="lt-LT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„Šiauliai“);</a:t>
            </a:r>
          </a:p>
        </p:txBody>
      </p:sp>
    </p:spTree>
    <p:extLst>
      <p:ext uri="{BB962C8B-B14F-4D97-AF65-F5344CB8AC3E}">
        <p14:creationId xmlns:p14="http://schemas.microsoft.com/office/powerpoint/2010/main" val="423242457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72A2D4E-ABFB-46EC-A89D-114758C974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-23195"/>
            <a:ext cx="12192000" cy="1239054"/>
          </a:xfrm>
          <a:prstGeom prst="rect">
            <a:avLst/>
          </a:prstGeom>
        </p:spPr>
      </p:pic>
      <p:sp>
        <p:nvSpPr>
          <p:cNvPr id="13" name="Skaidrės numerio vietos rezervavimo ženklas 1">
            <a:extLst>
              <a:ext uri="{FF2B5EF4-FFF2-40B4-BE49-F238E27FC236}">
                <a16:creationId xmlns:a16="http://schemas.microsoft.com/office/drawing/2014/main" id="{8190789F-6FA8-4924-88DD-77452D4C7B5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6pPr>
            <a:lvl7pPr marL="29718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7pPr>
            <a:lvl8pPr marL="34290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8pPr>
            <a:lvl9pPr marL="3886200" indent="-228600" algn="l" defTabSz="449263" rtl="0" eaLnBrk="0" fontAlgn="base" latinLnBrk="0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898989"/>
              </a:buClr>
              <a:buFont typeface="Calibri" panose="020F0502020204030204" pitchFamily="34" charset="0"/>
              <a:buNone/>
            </a:pPr>
            <a:fld id="{587ED6D5-6495-4136-93FD-1F35BECA489B}" type="slidenum">
              <a:rPr lang="en-GB" altLang="lt-LT" sz="1200" dirty="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>
                  <a:srgbClr val="898989"/>
                </a:buClr>
                <a:buFont typeface="Calibri" panose="020F0502020204030204" pitchFamily="34" charset="0"/>
                <a:buNone/>
              </a:pPr>
              <a:t>99</a:t>
            </a:fld>
            <a:endParaRPr lang="en-GB" altLang="lt-LT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tačiakampis 5">
            <a:extLst>
              <a:ext uri="{FF2B5EF4-FFF2-40B4-BE49-F238E27FC236}">
                <a16:creationId xmlns:a16="http://schemas.microsoft.com/office/drawing/2014/main" id="{9CE1087F-71A8-4D82-A840-7628B7E64D84}"/>
              </a:ext>
            </a:extLst>
          </p:cNvPr>
          <p:cNvSpPr/>
          <p:nvPr/>
        </p:nvSpPr>
        <p:spPr>
          <a:xfrm>
            <a:off x="703503" y="530989"/>
            <a:ext cx="49968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800"/>
              </a:spcBef>
              <a:buClr>
                <a:srgbClr val="FC6417"/>
              </a:buClr>
              <a:buSzPct val="130000"/>
              <a:defRPr/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  <a:r>
              <a:rPr lang="lt-LT" sz="28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 Sporto </a:t>
            </a:r>
            <a:r>
              <a:rPr lang="lt-LT" sz="2800" b="1">
                <a:latin typeface="Arial" panose="020B0604020202020204" pitchFamily="34" charset="0"/>
                <a:cs typeface="Arial" panose="020B0604020202020204" pitchFamily="34" charset="0"/>
              </a:rPr>
              <a:t>plėtros </a:t>
            </a:r>
            <a:r>
              <a:rPr lang="en-US" sz="2800" b="1" err="1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37677B-9C68-4021-9D49-940A77D2894D}"/>
              </a:ext>
            </a:extLst>
          </p:cNvPr>
          <p:cNvSpPr txBox="1"/>
          <p:nvPr/>
        </p:nvSpPr>
        <p:spPr>
          <a:xfrm>
            <a:off x="703503" y="2187149"/>
            <a:ext cx="10073988" cy="4054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SzPct val="150000"/>
              <a:buBlip>
                <a:blip r:embed="rId4"/>
              </a:buBlip>
            </a:pPr>
            <a:r>
              <a:rPr lang="lt-LT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Tarptautinės sportinių šokių varžybos „</a:t>
            </a:r>
            <a:r>
              <a:rPr lang="lt-LT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Sun</a:t>
            </a:r>
            <a:r>
              <a:rPr lang="lt-LT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lt-LT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City</a:t>
            </a:r>
            <a:r>
              <a:rPr lang="lt-LT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lt-LT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Cup</a:t>
            </a:r>
            <a:r>
              <a:rPr lang="lt-LT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 (</a:t>
            </a:r>
            <a:r>
              <a:rPr lang="lt-LT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</a:t>
            </a:r>
            <a:r>
              <a:rPr lang="lt-LT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Šiaulių sportinių šokių klubas „Šypsena“);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SzPct val="150000"/>
              <a:buBlip>
                <a:blip r:embed="rId4"/>
              </a:buBlip>
            </a:pPr>
            <a:r>
              <a:rPr lang="lt-LT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Europos regbio čempionatas (</a:t>
            </a:r>
            <a:r>
              <a:rPr lang="lt-LT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</a:t>
            </a:r>
            <a:r>
              <a:rPr lang="lt-LT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Lietuvos regbio federacija);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SzPct val="150000"/>
              <a:buBlip>
                <a:blip r:embed="rId4"/>
              </a:buBlip>
            </a:pPr>
            <a:r>
              <a:rPr lang="lt-LT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Šiaulių dviračių diena (</a:t>
            </a:r>
            <a:r>
              <a:rPr lang="lt-LT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</a:t>
            </a:r>
            <a:r>
              <a:rPr lang="lt-LT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Sporto centras „Dubysa“);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SzPct val="150000"/>
              <a:buBlip>
                <a:blip r:embed="rId4"/>
              </a:buBlip>
            </a:pPr>
            <a:r>
              <a:rPr lang="lt-LT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Daviso taurės mačas ir tarptautinės teniso federacijos antros kategorijos jaunių (iki 18 metų) turnyras (</a:t>
            </a:r>
            <a:r>
              <a:rPr lang="lt-LT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</a:t>
            </a:r>
            <a:r>
              <a:rPr lang="lt-LT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Lietuvos teniso sąjunga)</a:t>
            </a:r>
          </a:p>
        </p:txBody>
      </p:sp>
    </p:spTree>
    <p:extLst>
      <p:ext uri="{BB962C8B-B14F-4D97-AF65-F5344CB8AC3E}">
        <p14:creationId xmlns:p14="http://schemas.microsoft.com/office/powerpoint/2010/main" val="3872111983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7172</TotalTime>
  <Words>8955</Words>
  <Application>Microsoft Office PowerPoint</Application>
  <PresentationFormat>Plačiaekranė</PresentationFormat>
  <Paragraphs>1731</Paragraphs>
  <Slides>127</Slides>
  <Notes>52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127</vt:i4>
      </vt:variant>
    </vt:vector>
  </HeadingPairs>
  <TitlesOfParts>
    <vt:vector size="132" baseType="lpstr">
      <vt:lpstr>Arial</vt:lpstr>
      <vt:lpstr>Calibri</vt:lpstr>
      <vt:lpstr>Calibri Light</vt:lpstr>
      <vt:lpstr>Times New Roman</vt:lpstr>
      <vt:lpstr>„Office“ tema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*Metų bėgyje papildomai gautas 4 869,0 tūkst. Eur GPM **Metų bėgyje buvo papildomai gauta 6 809,8 tūkst. eurų dotacijų</vt:lpstr>
      <vt:lpstr>„PowerPoint“ pateiktis</vt:lpstr>
      <vt:lpstr> Metų bėgyje buvo papildomai gauta 6 809,8 tūkst. eurų dotacijų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User</dc:creator>
  <cp:lastModifiedBy>Vaida Kalasevičienė</cp:lastModifiedBy>
  <cp:revision>417</cp:revision>
  <cp:lastPrinted>2022-01-19T08:41:47Z</cp:lastPrinted>
  <dcterms:created xsi:type="dcterms:W3CDTF">2019-09-16T15:39:03Z</dcterms:created>
  <dcterms:modified xsi:type="dcterms:W3CDTF">2022-01-20T14:33:20Z</dcterms:modified>
</cp:coreProperties>
</file>